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slides/slide142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129.xml" ContentType="application/vnd.openxmlformats-officedocument.presentationml.slide+xml"/>
  <Override PartName="/ppt/slides/slide147.xml" ContentType="application/vnd.openxmlformats-officedocument.presentationml.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136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slides/slide125.xml" ContentType="application/vnd.openxmlformats-officedocument.presentationml.slide+xml"/>
  <Override PartName="/ppt/slides/slide143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3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s/slide119.xml" ContentType="application/vnd.openxmlformats-officedocument.presentationml.slide+xml"/>
  <Override PartName="/ppt/slides/slide139.xml" ContentType="application/vnd.openxmlformats-officedocument.presentationml.slide+xml"/>
  <Override PartName="/ppt/slides/slide148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126.xml" ContentType="application/vnd.openxmlformats-officedocument.presentationml.slide+xml"/>
  <Override PartName="/ppt/slides/slide128.xml" ContentType="application/vnd.openxmlformats-officedocument.presentationml.slide+xml"/>
  <Override PartName="/ppt/slides/slide137.xml" ContentType="application/vnd.openxmlformats-officedocument.presentationml.slide+xml"/>
  <Override PartName="/ppt/slides/slide146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144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s/slide140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s/slide149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38.xml" ContentType="application/vnd.openxmlformats-officedocument.presentationml.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slides/slide145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s/slide134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slides/slide141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3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1"/>
  </p:notesMasterIdLst>
  <p:sldIdLst>
    <p:sldId id="256" r:id="rId2"/>
    <p:sldId id="353" r:id="rId3"/>
    <p:sldId id="442" r:id="rId4"/>
    <p:sldId id="354" r:id="rId5"/>
    <p:sldId id="443" r:id="rId6"/>
    <p:sldId id="356" r:id="rId7"/>
    <p:sldId id="357" r:id="rId8"/>
    <p:sldId id="446" r:id="rId9"/>
    <p:sldId id="447" r:id="rId10"/>
    <p:sldId id="358" r:id="rId11"/>
    <p:sldId id="359" r:id="rId12"/>
    <p:sldId id="360" r:id="rId13"/>
    <p:sldId id="361" r:id="rId14"/>
    <p:sldId id="362" r:id="rId15"/>
    <p:sldId id="363" r:id="rId16"/>
    <p:sldId id="364" r:id="rId17"/>
    <p:sldId id="365" r:id="rId18"/>
    <p:sldId id="445" r:id="rId19"/>
    <p:sldId id="366" r:id="rId20"/>
    <p:sldId id="367" r:id="rId21"/>
    <p:sldId id="368" r:id="rId22"/>
    <p:sldId id="371" r:id="rId23"/>
    <p:sldId id="373" r:id="rId24"/>
    <p:sldId id="376" r:id="rId25"/>
    <p:sldId id="378" r:id="rId26"/>
    <p:sldId id="379" r:id="rId27"/>
    <p:sldId id="381" r:id="rId28"/>
    <p:sldId id="382" r:id="rId29"/>
    <p:sldId id="455" r:id="rId30"/>
    <p:sldId id="385" r:id="rId31"/>
    <p:sldId id="386" r:id="rId32"/>
    <p:sldId id="389" r:id="rId33"/>
    <p:sldId id="391" r:id="rId34"/>
    <p:sldId id="392" r:id="rId35"/>
    <p:sldId id="395" r:id="rId36"/>
    <p:sldId id="396" r:id="rId37"/>
    <p:sldId id="399" r:id="rId38"/>
    <p:sldId id="401" r:id="rId39"/>
    <p:sldId id="403" r:id="rId40"/>
    <p:sldId id="404" r:id="rId41"/>
    <p:sldId id="405" r:id="rId42"/>
    <p:sldId id="406" r:id="rId43"/>
    <p:sldId id="407" r:id="rId44"/>
    <p:sldId id="408" r:id="rId45"/>
    <p:sldId id="409" r:id="rId46"/>
    <p:sldId id="411" r:id="rId47"/>
    <p:sldId id="412" r:id="rId48"/>
    <p:sldId id="414" r:id="rId49"/>
    <p:sldId id="415" r:id="rId50"/>
    <p:sldId id="416" r:id="rId51"/>
    <p:sldId id="418" r:id="rId52"/>
    <p:sldId id="419" r:id="rId53"/>
    <p:sldId id="420" r:id="rId54"/>
    <p:sldId id="421" r:id="rId55"/>
    <p:sldId id="423" r:id="rId56"/>
    <p:sldId id="424" r:id="rId57"/>
    <p:sldId id="426" r:id="rId58"/>
    <p:sldId id="427" r:id="rId59"/>
    <p:sldId id="428" r:id="rId60"/>
    <p:sldId id="429" r:id="rId61"/>
    <p:sldId id="430" r:id="rId62"/>
    <p:sldId id="431" r:id="rId63"/>
    <p:sldId id="433" r:id="rId64"/>
    <p:sldId id="434" r:id="rId65"/>
    <p:sldId id="435" r:id="rId66"/>
    <p:sldId id="436" r:id="rId67"/>
    <p:sldId id="437" r:id="rId68"/>
    <p:sldId id="438" r:id="rId69"/>
    <p:sldId id="439" r:id="rId70"/>
    <p:sldId id="440" r:id="rId71"/>
    <p:sldId id="454" r:id="rId72"/>
    <p:sldId id="257" r:id="rId73"/>
    <p:sldId id="448" r:id="rId74"/>
    <p:sldId id="259" r:id="rId75"/>
    <p:sldId id="260" r:id="rId76"/>
    <p:sldId id="261" r:id="rId77"/>
    <p:sldId id="262" r:id="rId78"/>
    <p:sldId id="263" r:id="rId79"/>
    <p:sldId id="450" r:id="rId80"/>
    <p:sldId id="451" r:id="rId81"/>
    <p:sldId id="266" r:id="rId82"/>
    <p:sldId id="267" r:id="rId83"/>
    <p:sldId id="268" r:id="rId84"/>
    <p:sldId id="271" r:id="rId85"/>
    <p:sldId id="276" r:id="rId86"/>
    <p:sldId id="277" r:id="rId87"/>
    <p:sldId id="278" r:id="rId88"/>
    <p:sldId id="279" r:id="rId89"/>
    <p:sldId id="280" r:id="rId90"/>
    <p:sldId id="281" r:id="rId91"/>
    <p:sldId id="282" r:id="rId92"/>
    <p:sldId id="283" r:id="rId93"/>
    <p:sldId id="284" r:id="rId94"/>
    <p:sldId id="285" r:id="rId95"/>
    <p:sldId id="286" r:id="rId96"/>
    <p:sldId id="287" r:id="rId97"/>
    <p:sldId id="288" r:id="rId98"/>
    <p:sldId id="289" r:id="rId99"/>
    <p:sldId id="290" r:id="rId100"/>
    <p:sldId id="291" r:id="rId101"/>
    <p:sldId id="292" r:id="rId102"/>
    <p:sldId id="293" r:id="rId103"/>
    <p:sldId id="294" r:id="rId104"/>
    <p:sldId id="295" r:id="rId105"/>
    <p:sldId id="296" r:id="rId106"/>
    <p:sldId id="297" r:id="rId107"/>
    <p:sldId id="298" r:id="rId108"/>
    <p:sldId id="299" r:id="rId109"/>
    <p:sldId id="300" r:id="rId110"/>
    <p:sldId id="301" r:id="rId111"/>
    <p:sldId id="302" r:id="rId112"/>
    <p:sldId id="303" r:id="rId113"/>
    <p:sldId id="304" r:id="rId114"/>
    <p:sldId id="305" r:id="rId115"/>
    <p:sldId id="306" r:id="rId116"/>
    <p:sldId id="310" r:id="rId117"/>
    <p:sldId id="312" r:id="rId118"/>
    <p:sldId id="313" r:id="rId119"/>
    <p:sldId id="316" r:id="rId120"/>
    <p:sldId id="317" r:id="rId121"/>
    <p:sldId id="318" r:id="rId122"/>
    <p:sldId id="319" r:id="rId123"/>
    <p:sldId id="320" r:id="rId124"/>
    <p:sldId id="322" r:id="rId125"/>
    <p:sldId id="324" r:id="rId126"/>
    <p:sldId id="325" r:id="rId127"/>
    <p:sldId id="326" r:id="rId128"/>
    <p:sldId id="327" r:id="rId129"/>
    <p:sldId id="328" r:id="rId130"/>
    <p:sldId id="330" r:id="rId131"/>
    <p:sldId id="332" r:id="rId132"/>
    <p:sldId id="334" r:id="rId133"/>
    <p:sldId id="335" r:id="rId134"/>
    <p:sldId id="336" r:id="rId135"/>
    <p:sldId id="337" r:id="rId136"/>
    <p:sldId id="338" r:id="rId137"/>
    <p:sldId id="339" r:id="rId138"/>
    <p:sldId id="341" r:id="rId139"/>
    <p:sldId id="343" r:id="rId140"/>
    <p:sldId id="344" r:id="rId141"/>
    <p:sldId id="345" r:id="rId142"/>
    <p:sldId id="346" r:id="rId143"/>
    <p:sldId id="348" r:id="rId144"/>
    <p:sldId id="349" r:id="rId145"/>
    <p:sldId id="350" r:id="rId146"/>
    <p:sldId id="351" r:id="rId147"/>
    <p:sldId id="352" r:id="rId148"/>
    <p:sldId id="452" r:id="rId149"/>
    <p:sldId id="453" r:id="rId150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38" Type="http://schemas.openxmlformats.org/officeDocument/2006/relationships/slide" Target="slides/slide137.xml"/><Relationship Id="rId154" Type="http://schemas.openxmlformats.org/officeDocument/2006/relationships/theme" Target="theme/theme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137" Type="http://schemas.openxmlformats.org/officeDocument/2006/relationships/slide" Target="slides/slide13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5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5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FF3DE-107B-4235-A5B7-FAAA86D1B0BF}" type="datetimeFigureOut">
              <a:rPr lang="sr-Latn-RS" smtClean="0"/>
              <a:pPr/>
              <a:t>28.8.2020.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9478B2-C28C-4D41-AFA8-7260800E7380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9045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9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931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CF65A70D-E4A6-4E94-9A14-E0318F378FA5}" type="slidenum">
              <a:rPr lang="en-US" sz="1200"/>
              <a:pPr algn="r" eaLnBrk="0" hangingPunct="0"/>
              <a:t>120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50DD-467A-4427-AEB5-921C0E0F26CD}" type="datetimeFigureOut">
              <a:rPr lang="sr-Latn-RS" smtClean="0"/>
              <a:pPr/>
              <a:t>28.8.2020.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1053A-5AFA-4988-86EB-F9C5793D38D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550353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50DD-467A-4427-AEB5-921C0E0F26CD}" type="datetimeFigureOut">
              <a:rPr lang="sr-Latn-RS" smtClean="0"/>
              <a:pPr/>
              <a:t>28.8.2020.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1053A-5AFA-4988-86EB-F9C5793D38D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088111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50DD-467A-4427-AEB5-921C0E0F26CD}" type="datetimeFigureOut">
              <a:rPr lang="sr-Latn-RS" smtClean="0"/>
              <a:pPr/>
              <a:t>28.8.2020.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1053A-5AFA-4988-86EB-F9C5793D38D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3447148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50DD-467A-4427-AEB5-921C0E0F26CD}" type="datetimeFigureOut">
              <a:rPr lang="sr-Latn-RS" smtClean="0"/>
              <a:pPr/>
              <a:t>28.8.2020.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1053A-5AFA-4988-86EB-F9C5793D38D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937038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50DD-467A-4427-AEB5-921C0E0F26CD}" type="datetimeFigureOut">
              <a:rPr lang="sr-Latn-RS" smtClean="0"/>
              <a:pPr/>
              <a:t>28.8.2020.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1053A-5AFA-4988-86EB-F9C5793D38D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454596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50DD-467A-4427-AEB5-921C0E0F26CD}" type="datetimeFigureOut">
              <a:rPr lang="sr-Latn-RS" smtClean="0"/>
              <a:pPr/>
              <a:t>28.8.2020.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1053A-5AFA-4988-86EB-F9C5793D38D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417898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50DD-467A-4427-AEB5-921C0E0F26CD}" type="datetimeFigureOut">
              <a:rPr lang="sr-Latn-RS" smtClean="0"/>
              <a:pPr/>
              <a:t>28.8.2020.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1053A-5AFA-4988-86EB-F9C5793D38D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461302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50DD-467A-4427-AEB5-921C0E0F26CD}" type="datetimeFigureOut">
              <a:rPr lang="sr-Latn-RS" smtClean="0"/>
              <a:pPr/>
              <a:t>28.8.2020.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1053A-5AFA-4988-86EB-F9C5793D38D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823965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50DD-467A-4427-AEB5-921C0E0F26CD}" type="datetimeFigureOut">
              <a:rPr lang="sr-Latn-RS" smtClean="0"/>
              <a:pPr/>
              <a:t>28.8.2020.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1053A-5AFA-4988-86EB-F9C5793D38D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2364062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50DD-467A-4427-AEB5-921C0E0F26CD}" type="datetimeFigureOut">
              <a:rPr lang="sr-Latn-RS" smtClean="0"/>
              <a:pPr/>
              <a:t>28.8.2020.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1053A-5AFA-4988-86EB-F9C5793D38D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6447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E50DD-467A-4427-AEB5-921C0E0F26CD}" type="datetimeFigureOut">
              <a:rPr lang="sr-Latn-RS" smtClean="0"/>
              <a:pPr/>
              <a:t>28.8.2020.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1053A-5AFA-4988-86EB-F9C5793D38D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435965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E50DD-467A-4427-AEB5-921C0E0F26CD}" type="datetimeFigureOut">
              <a:rPr lang="sr-Latn-RS" smtClean="0"/>
              <a:pPr/>
              <a:t>28.8.2020.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1053A-5AFA-4988-86EB-F9C5793D38D4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xmlns="" val="1470533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БРОМАТОЛОГИЈА</a:t>
            </a:r>
            <a:endParaRPr lang="sr-Latn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smtClean="0"/>
              <a:t>Друга недеља</a:t>
            </a:r>
          </a:p>
          <a:p>
            <a:r>
              <a:rPr lang="sr-Cyrl-RS" dirty="0" smtClean="0"/>
              <a:t>ВИТАМИНИ И МИНЕРАЛИ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3357673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Text Box 2"/>
          <p:cNvSpPr txBox="1">
            <a:spLocks noChangeArrowheads="1"/>
          </p:cNvSpPr>
          <p:nvPr/>
        </p:nvSpPr>
        <p:spPr bwMode="auto">
          <a:xfrm>
            <a:off x="683568" y="404664"/>
            <a:ext cx="807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b="1" dirty="0">
                <a:latin typeface="Times New Roman" pitchFamily="18" charset="0"/>
              </a:rPr>
              <a:t>ВИТАМИНИ ЛИПОСОЛУБИЛНИ</a:t>
            </a:r>
            <a:endParaRPr lang="en-US" sz="4400" b="1" dirty="0">
              <a:latin typeface="Times New Roman" pitchFamily="18" charset="0"/>
            </a:endParaRPr>
          </a:p>
        </p:txBody>
      </p:sp>
      <p:sp>
        <p:nvSpPr>
          <p:cNvPr id="210947" name="Text Box 3"/>
          <p:cNvSpPr txBox="1">
            <a:spLocks noChangeArrowheads="1"/>
          </p:cNvSpPr>
          <p:nvPr/>
        </p:nvSpPr>
        <p:spPr bwMode="auto">
          <a:xfrm>
            <a:off x="539552" y="1857375"/>
            <a:ext cx="8496944" cy="569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2800" b="1" dirty="0">
                <a:latin typeface="Times New Roman" pitchFamily="18" charset="0"/>
              </a:rPr>
              <a:t>ВИТАМИН </a:t>
            </a:r>
            <a:r>
              <a:rPr lang="fr-FR" sz="3200" b="1" dirty="0">
                <a:latin typeface="Times New Roman" pitchFamily="18" charset="0"/>
              </a:rPr>
              <a:t>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smtClean="0">
                <a:latin typeface="Times New Roman" pitchFamily="18" charset="0"/>
              </a:rPr>
              <a:t>(</a:t>
            </a:r>
            <a:r>
              <a:rPr lang="sr-Cyrl-RS" sz="2800" b="1" dirty="0" smtClean="0">
                <a:latin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</a:rPr>
              <a:t>All trans </a:t>
            </a:r>
            <a:r>
              <a:rPr lang="fr-FR" sz="2800" b="1" i="1" dirty="0" smtClean="0">
                <a:latin typeface="Times New Roman" pitchFamily="18" charset="0"/>
              </a:rPr>
              <a:t>РЕТИНОЛ</a:t>
            </a:r>
            <a:r>
              <a:rPr lang="fr-FR" sz="2800" b="1" dirty="0">
                <a:latin typeface="Times New Roman" pitchFamily="18" charset="0"/>
              </a:rPr>
              <a:t>) - </a:t>
            </a:r>
            <a:r>
              <a:rPr lang="fr-FR" sz="2800" b="1" dirty="0" err="1">
                <a:latin typeface="Times New Roman" pitchFamily="18" charset="0"/>
              </a:rPr>
              <a:t>з</a:t>
            </a:r>
            <a:r>
              <a:rPr lang="fr-FR" sz="2800" b="1" i="1" dirty="0" err="1">
                <a:latin typeface="Times New Roman" pitchFamily="18" charset="0"/>
              </a:rPr>
              <a:t>начај</a:t>
            </a:r>
            <a:endParaRPr lang="fr-FR" sz="2400" b="1" i="1" dirty="0">
              <a:latin typeface="Times New Roman" pitchFamily="18" charset="0"/>
            </a:endParaRPr>
          </a:p>
          <a:p>
            <a:pPr algn="just"/>
            <a:endParaRPr lang="fr-FR" sz="2400" b="1" dirty="0">
              <a:latin typeface="Times New Roman" pitchFamily="18" charset="0"/>
            </a:endParaRPr>
          </a:p>
          <a:p>
            <a:pPr algn="just"/>
            <a:r>
              <a:rPr lang="fr-FR" sz="2800" b="1" dirty="0" smtClean="0">
                <a:latin typeface="Times New Roman" pitchFamily="18" charset="0"/>
              </a:rPr>
              <a:t>1913.god. </a:t>
            </a:r>
            <a:r>
              <a:rPr lang="en-US" sz="2800" b="1" dirty="0" smtClean="0">
                <a:latin typeface="Times New Roman" pitchFamily="18" charset="0"/>
              </a:rPr>
              <a:t>McCollum, Davis</a:t>
            </a:r>
          </a:p>
          <a:p>
            <a:pPr algn="just"/>
            <a:r>
              <a:rPr lang="sr-Cyrl-RS" sz="2800" b="1" dirty="0" smtClean="0">
                <a:latin typeface="Times New Roman" pitchFamily="18" charset="0"/>
              </a:rPr>
              <a:t>Еберов папирус  (око 1550.год. пне)</a:t>
            </a:r>
          </a:p>
          <a:p>
            <a:pPr algn="just"/>
            <a:r>
              <a:rPr lang="sr-Cyrl-RS" sz="2800" b="1" dirty="0" smtClean="0">
                <a:latin typeface="Times New Roman" pitchFamily="18" charset="0"/>
              </a:rPr>
              <a:t>1930. год. </a:t>
            </a:r>
            <a:r>
              <a:rPr lang="en-US" sz="2800" b="1" dirty="0" smtClean="0">
                <a:latin typeface="Times New Roman" pitchFamily="18" charset="0"/>
              </a:rPr>
              <a:t>Moor-</a:t>
            </a:r>
            <a:r>
              <a:rPr lang="sr-Cyrl-RS" sz="2800" b="1" dirty="0" smtClean="0">
                <a:latin typeface="Times New Roman" pitchFamily="18" charset="0"/>
              </a:rPr>
              <a:t>бета каротен</a:t>
            </a:r>
            <a:endParaRPr lang="fr-FR" sz="2800" b="1" dirty="0">
              <a:latin typeface="Times New Roman" pitchFamily="18" charset="0"/>
            </a:endParaRPr>
          </a:p>
          <a:p>
            <a:pPr algn="just"/>
            <a:endParaRPr lang="sr-Cyrl-RS" sz="2800" b="1" dirty="0" smtClean="0">
              <a:latin typeface="Times New Roman" pitchFamily="18" charset="0"/>
            </a:endParaRPr>
          </a:p>
          <a:p>
            <a:pPr algn="just"/>
            <a:r>
              <a:rPr lang="sr-Cyrl-RS" sz="2800" b="1" dirty="0" smtClean="0">
                <a:latin typeface="Times New Roman" pitchFamily="18" charset="0"/>
              </a:rPr>
              <a:t>Подгрупа ретиноида (деривати изопрена)</a:t>
            </a:r>
          </a:p>
          <a:p>
            <a:pPr algn="just"/>
            <a:endParaRPr lang="fr-FR" sz="2800" b="1" dirty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Витамина</a:t>
            </a:r>
            <a:r>
              <a:rPr lang="fr-FR" sz="2800" b="1" dirty="0">
                <a:latin typeface="Times New Roman" pitchFamily="18" charset="0"/>
              </a:rPr>
              <a:t> А </a:t>
            </a:r>
            <a:r>
              <a:rPr lang="fr-FR" sz="2800" b="1" dirty="0" err="1">
                <a:latin typeface="Times New Roman" pitchFamily="18" charset="0"/>
              </a:rPr>
              <a:t>је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значајан</a:t>
            </a:r>
            <a:r>
              <a:rPr lang="fr-FR" sz="2800" b="1" dirty="0">
                <a:latin typeface="Times New Roman" pitchFamily="18" charset="0"/>
              </a:rPr>
              <a:t> у </a:t>
            </a:r>
            <a:r>
              <a:rPr lang="fr-FR" sz="2800" b="1" dirty="0" err="1">
                <a:latin typeface="Times New Roman" pitchFamily="18" charset="0"/>
              </a:rPr>
              <a:t>нормалном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функционисању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ретине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 err="1">
                <a:latin typeface="Times New Roman" pitchFamily="18" charset="0"/>
              </a:rPr>
              <a:t>улази</a:t>
            </a:r>
            <a:r>
              <a:rPr lang="fr-FR" sz="2800" b="1" i="1" dirty="0">
                <a:latin typeface="Times New Roman" pitchFamily="18" charset="0"/>
              </a:rPr>
              <a:t> у </a:t>
            </a:r>
            <a:r>
              <a:rPr lang="fr-FR" sz="2800" b="1" i="1" dirty="0" err="1">
                <a:latin typeface="Times New Roman" pitchFamily="18" charset="0"/>
              </a:rPr>
              <a:t>састав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фотосензитивног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пигмента</a:t>
            </a:r>
            <a:r>
              <a:rPr lang="fr-FR" sz="2800" b="1" dirty="0">
                <a:latin typeface="Times New Roman" pitchFamily="18" charset="0"/>
              </a:rPr>
              <a:t>). </a:t>
            </a:r>
          </a:p>
          <a:p>
            <a:pPr algn="just"/>
            <a:endParaRPr lang="fr-FR" sz="2800" b="1" dirty="0">
              <a:latin typeface="Times New Roman" pitchFamily="18" charset="0"/>
            </a:endParaRPr>
          </a:p>
          <a:p>
            <a:pPr algn="just"/>
            <a:endParaRPr lang="fr-FR" sz="2800" b="1" dirty="0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837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611188" y="1125538"/>
            <a:ext cx="8077200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ФОСФОР - з</a:t>
            </a:r>
            <a:r>
              <a:rPr lang="nl-NL" sz="2800" b="1">
                <a:latin typeface="Times New Roman" pitchFamily="18" charset="0"/>
              </a:rPr>
              <a:t>начај</a:t>
            </a:r>
          </a:p>
          <a:p>
            <a:pPr algn="just" eaLnBrk="0" hangingPunct="0"/>
            <a:endParaRPr lang="nl-NL" sz="2800" b="1">
              <a:solidFill>
                <a:srgbClr val="0000CC"/>
              </a:solidFill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Фосфор улази у састав костију и дентина. </a:t>
            </a:r>
          </a:p>
          <a:p>
            <a:pPr algn="just" eaLnBrk="0" hangingPunct="0"/>
            <a:endParaRPr lang="nl-NL" sz="2800" b="1"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У саставу костију по количини је одмах иза калцијума (</a:t>
            </a:r>
            <a:r>
              <a:rPr lang="nl-NL" sz="2800" b="1" i="1">
                <a:latin typeface="Times New Roman" pitchFamily="18" charset="0"/>
              </a:rPr>
              <a:t>од укупне количине у организму до 88% је у саставу костију, а остатак је у другим ткивима и плазми</a:t>
            </a:r>
            <a:r>
              <a:rPr lang="nl-NL" sz="2800" b="1">
                <a:latin typeface="Times New Roman" pitchFamily="18" charset="0"/>
              </a:rPr>
              <a:t>). </a:t>
            </a:r>
          </a:p>
          <a:p>
            <a:pPr algn="just" eaLnBrk="0" hangingPunct="0"/>
            <a:endParaRPr lang="nl-NL" sz="2800" b="1"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Чини око 22% од укупне количине минералних материја у организму. </a:t>
            </a:r>
          </a:p>
        </p:txBody>
      </p:sp>
    </p:spTree>
    <p:extLst>
      <p:ext uri="{BB962C8B-B14F-4D97-AF65-F5344CB8AC3E}">
        <p14:creationId xmlns:p14="http://schemas.microsoft.com/office/powerpoint/2010/main" xmlns="" val="3009185424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539750" y="981075"/>
            <a:ext cx="8077200" cy="542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ФОСФОР - </a:t>
            </a:r>
            <a:r>
              <a:rPr lang="nl-NL" sz="2800" b="1">
                <a:latin typeface="Times New Roman" pitchFamily="18" charset="0"/>
              </a:rPr>
              <a:t>улога</a:t>
            </a:r>
          </a:p>
          <a:p>
            <a:pPr algn="just" eaLnBrk="0" hangingPunct="0"/>
            <a:endParaRPr lang="nl-NL" sz="1600" b="1">
              <a:solidFill>
                <a:srgbClr val="FFFFCC"/>
              </a:solidFill>
              <a:latin typeface="Times New Roman" pitchFamily="18" charset="0"/>
            </a:endParaRPr>
          </a:p>
          <a:p>
            <a:pPr algn="just" eaLnBrk="0" hangingPunct="0"/>
            <a:r>
              <a:rPr lang="nl-NL" sz="2400" b="1">
                <a:latin typeface="Times New Roman" pitchFamily="18" charset="0"/>
              </a:rPr>
              <a:t>Главна улога фосфора у организму је градивна (</a:t>
            </a:r>
            <a:r>
              <a:rPr lang="nl-NL" sz="2400" b="1" i="1">
                <a:latin typeface="Times New Roman" pitchFamily="18" charset="0"/>
              </a:rPr>
              <a:t>чини око 1% телесне масе</a:t>
            </a:r>
            <a:r>
              <a:rPr lang="nl-NL" sz="2400" b="1">
                <a:latin typeface="Times New Roman" pitchFamily="18" charset="0"/>
              </a:rPr>
              <a:t>). Битан је и за:</a:t>
            </a:r>
          </a:p>
          <a:p>
            <a:pPr algn="just" eaLnBrk="0" hangingPunct="0"/>
            <a:endParaRPr lang="nl-NL" sz="1600" b="1">
              <a:latin typeface="Times New Roman" pitchFamily="18" charset="0"/>
            </a:endParaRPr>
          </a:p>
          <a:p>
            <a:pPr lvl="2" algn="just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одржавање ацидо-базне равнотеже </a:t>
            </a:r>
            <a:r>
              <a:rPr lang="nl-NL" sz="2400" b="1" i="1">
                <a:latin typeface="Times New Roman" pitchFamily="18" charset="0"/>
              </a:rPr>
              <a:t>(фосфатни пуферски систем</a:t>
            </a:r>
            <a:r>
              <a:rPr lang="nl-NL" sz="2400" b="1">
                <a:latin typeface="Times New Roman" pitchFamily="18" charset="0"/>
              </a:rPr>
              <a:t>)</a:t>
            </a:r>
          </a:p>
          <a:p>
            <a:pPr lvl="2" algn="just" eaLnBrk="0" hangingPunct="0"/>
            <a:endParaRPr lang="nl-NL" sz="1600" b="1">
              <a:latin typeface="Times New Roman" pitchFamily="18" charset="0"/>
            </a:endParaRPr>
          </a:p>
          <a:p>
            <a:pPr lvl="2" algn="just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функционисање мишићног система</a:t>
            </a:r>
          </a:p>
          <a:p>
            <a:pPr lvl="2" algn="just" eaLnBrk="0" hangingPunct="0"/>
            <a:endParaRPr lang="nl-NL" b="1">
              <a:latin typeface="Times New Roman" pitchFamily="18" charset="0"/>
            </a:endParaRPr>
          </a:p>
          <a:p>
            <a:pPr lvl="2" algn="just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фосфорилизацију и пренос енергије (</a:t>
            </a:r>
            <a:r>
              <a:rPr lang="nl-NL" sz="2400" b="1" i="1">
                <a:latin typeface="Times New Roman" pitchFamily="18" charset="0"/>
              </a:rPr>
              <a:t>учествује у формирању енергијом богатих једињења</a:t>
            </a:r>
            <a:r>
              <a:rPr lang="nl-NL" sz="2400" b="1">
                <a:latin typeface="Times New Roman" pitchFamily="18" charset="0"/>
              </a:rPr>
              <a:t>)</a:t>
            </a:r>
          </a:p>
          <a:p>
            <a:pPr lvl="2" algn="just" eaLnBrk="0" hangingPunct="0"/>
            <a:endParaRPr lang="nl-NL" sz="1600" b="1">
              <a:latin typeface="Times New Roman" pitchFamily="18" charset="0"/>
            </a:endParaRPr>
          </a:p>
          <a:p>
            <a:pPr lvl="2" algn="just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метаболизам масних киселина (</a:t>
            </a:r>
            <a:r>
              <a:rPr lang="nl-NL" sz="2400" b="1" i="1">
                <a:latin typeface="Times New Roman" pitchFamily="18" charset="0"/>
              </a:rPr>
              <a:t>гради фосфолипиде-улазе у састав  ћелијског омотача</a:t>
            </a:r>
            <a:r>
              <a:rPr lang="nl-NL" sz="2400" b="1">
                <a:latin typeface="Times New Roman" pitchFamily="18" charset="0"/>
              </a:rPr>
              <a:t>)</a:t>
            </a:r>
            <a:endParaRPr lang="nl-NL" sz="32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898717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3"/>
          <p:cNvSpPr txBox="1">
            <a:spLocks noChangeArrowheads="1"/>
          </p:cNvSpPr>
          <p:nvPr/>
        </p:nvSpPr>
        <p:spPr bwMode="auto">
          <a:xfrm>
            <a:off x="468313" y="1341438"/>
            <a:ext cx="8077200" cy="477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ФОСФОР - </a:t>
            </a:r>
            <a:r>
              <a:rPr lang="en-US" sz="2800" b="1" i="1">
                <a:latin typeface="Times New Roman" pitchFamily="18" charset="0"/>
              </a:rPr>
              <a:t>Биланс фосфора и потребан унос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nl-NL" sz="24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nl-NL" sz="2400" b="1">
              <a:latin typeface="Times New Roman" pitchFamily="18" charset="0"/>
            </a:endParaRPr>
          </a:p>
          <a:p>
            <a:pPr lvl="2" algn="just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 i="1">
                <a:latin typeface="Times New Roman" pitchFamily="18" charset="0"/>
              </a:rPr>
              <a:t>Намирнице животињског порекла</a:t>
            </a:r>
            <a:endParaRPr lang="nl-NL" sz="2400" b="1">
              <a:latin typeface="Times New Roman" pitchFamily="18" charset="0"/>
            </a:endParaRPr>
          </a:p>
          <a:p>
            <a:pPr lvl="3" algn="just" eaLnBrk="0" hangingPunct="0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млеко и млечни производи</a:t>
            </a:r>
          </a:p>
          <a:p>
            <a:pPr lvl="3" eaLnBrk="0" hangingPunct="0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месо, јаја</a:t>
            </a:r>
          </a:p>
          <a:p>
            <a:pPr algn="just" eaLnBrk="0" hangingPunct="0"/>
            <a:endParaRPr lang="nl-NL" sz="2400" b="1">
              <a:latin typeface="Times New Roman" pitchFamily="18" charset="0"/>
            </a:endParaRPr>
          </a:p>
          <a:p>
            <a:pPr lvl="2" algn="just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 i="1">
                <a:latin typeface="Times New Roman" pitchFamily="18" charset="0"/>
              </a:rPr>
              <a:t>Намирнице биљног порекла</a:t>
            </a:r>
            <a:endParaRPr lang="nl-NL" sz="2400" b="1">
              <a:latin typeface="Times New Roman" pitchFamily="18" charset="0"/>
            </a:endParaRPr>
          </a:p>
          <a:p>
            <a:pPr lvl="3" algn="just" eaLnBrk="0" hangingPunct="0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житарице</a:t>
            </a:r>
          </a:p>
          <a:p>
            <a:pPr lvl="3" eaLnBrk="0" hangingPunct="0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легуминозе</a:t>
            </a:r>
          </a:p>
          <a:p>
            <a:pPr lvl="3" eaLnBrk="0" hangingPunct="0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ораси</a:t>
            </a:r>
          </a:p>
          <a:p>
            <a:pPr algn="just" eaLnBrk="0" hangingPunct="0"/>
            <a:endParaRPr lang="nl-NL" sz="16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484072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3"/>
          <p:cNvSpPr txBox="1">
            <a:spLocks noChangeArrowheads="1"/>
          </p:cNvSpPr>
          <p:nvPr/>
        </p:nvSpPr>
        <p:spPr bwMode="auto">
          <a:xfrm>
            <a:off x="611188" y="1125538"/>
            <a:ext cx="80772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ФОСФОР - </a:t>
            </a:r>
            <a:r>
              <a:rPr lang="en-US" sz="2800" b="1" i="1">
                <a:latin typeface="Times New Roman" pitchFamily="18" charset="0"/>
              </a:rPr>
              <a:t>Биланс фосфора и потребан</a:t>
            </a:r>
            <a:r>
              <a:rPr lang="en-US" sz="2800" b="1" i="1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</a:rPr>
              <a:t>унос</a:t>
            </a:r>
          </a:p>
          <a:p>
            <a:pPr algn="just" eaLnBrk="0" hangingPunct="0"/>
            <a:endParaRPr lang="fr-FR" sz="1600" b="1">
              <a:latin typeface="Times New Roman" pitchFamily="18" charset="0"/>
            </a:endParaRPr>
          </a:p>
          <a:p>
            <a:pPr algn="just" eaLnBrk="0" hangingPunct="0"/>
            <a:endParaRPr lang="fr-FR" sz="24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Од количине фосфора унете храном око 70% се апсорбује.</a:t>
            </a:r>
          </a:p>
          <a:p>
            <a:pPr algn="just" eaLnBrk="0" hangingPunct="0"/>
            <a:endParaRPr lang="fr-FR" b="1">
              <a:latin typeface="Times New Roman" pitchFamily="18" charset="0"/>
            </a:endParaRPr>
          </a:p>
          <a:p>
            <a:pPr algn="just" eaLnBrk="0" hangingPunct="0"/>
            <a:endParaRPr lang="nl-NL" sz="2800" b="1"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Искористљивост калцијума смањује неповољан однос калцијума и фосфора (</a:t>
            </a:r>
            <a:r>
              <a:rPr lang="nl-NL" sz="2800" b="1" i="1">
                <a:latin typeface="Times New Roman" pitchFamily="18" charset="0"/>
              </a:rPr>
              <a:t>већи или мањи од 2:1</a:t>
            </a:r>
            <a:r>
              <a:rPr lang="nl-NL" sz="2800" b="1">
                <a:latin typeface="Times New Roman" pitchFamily="18" charset="0"/>
              </a:rPr>
              <a:t>), присуство веће количине влакана (</a:t>
            </a:r>
            <a:r>
              <a:rPr lang="nl-NL" sz="2800" b="1" i="1">
                <a:latin typeface="Times New Roman" pitchFamily="18" charset="0"/>
              </a:rPr>
              <a:t>фитата, оксалата, танина</a:t>
            </a:r>
            <a:r>
              <a:rPr lang="nl-NL" sz="2800" b="1">
                <a:latin typeface="Times New Roman" pitchFamily="18" charset="0"/>
              </a:rPr>
              <a:t>), смањена концентрација витамина D.</a:t>
            </a:r>
            <a:endParaRPr lang="nl-NL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2834698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3"/>
          <p:cNvSpPr txBox="1">
            <a:spLocks noChangeArrowheads="1"/>
          </p:cNvSpPr>
          <p:nvPr/>
        </p:nvSpPr>
        <p:spPr bwMode="auto">
          <a:xfrm>
            <a:off x="539750" y="1125538"/>
            <a:ext cx="80772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ФОСФОР - </a:t>
            </a:r>
            <a:r>
              <a:rPr lang="en-US" sz="2800" b="1" i="1">
                <a:latin typeface="Times New Roman" pitchFamily="18" charset="0"/>
              </a:rPr>
              <a:t>Биланс фосфора и потребан</a:t>
            </a:r>
            <a:r>
              <a:rPr lang="en-US" sz="2800" b="1" i="1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sz="2800" b="1" i="1">
                <a:latin typeface="Times New Roman" pitchFamily="18" charset="0"/>
              </a:rPr>
              <a:t>унос</a:t>
            </a:r>
          </a:p>
          <a:p>
            <a:pPr algn="just" eaLnBrk="0" hangingPunct="0"/>
            <a:endParaRPr lang="fr-FR" sz="1600" b="1">
              <a:latin typeface="Times New Roman" pitchFamily="18" charset="0"/>
            </a:endParaRPr>
          </a:p>
          <a:p>
            <a:pPr algn="just" eaLnBrk="0" hangingPunct="0"/>
            <a:endParaRPr lang="nl-NL" sz="1600" b="1">
              <a:solidFill>
                <a:srgbClr val="FFFFCC"/>
              </a:solidFill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Млеко и млечни производи имају најбољу искористљивост фосфора, јер је однос фосфора и калцијума најповољнији!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Дигестивни тракт је главни регулатор биланса фосфора у организму!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Нересорбован фосфор излучује се углавном урином.</a:t>
            </a:r>
            <a:endParaRPr lang="nl-NL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3794794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3"/>
          <p:cNvSpPr txBox="1">
            <a:spLocks noChangeArrowheads="1"/>
          </p:cNvSpPr>
          <p:nvPr/>
        </p:nvSpPr>
        <p:spPr bwMode="auto">
          <a:xfrm>
            <a:off x="684213" y="1125538"/>
            <a:ext cx="8077200" cy="495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ФОСФОР - </a:t>
            </a:r>
            <a:r>
              <a:rPr lang="en-US" sz="2800" b="1" i="1">
                <a:latin typeface="Times New Roman" pitchFamily="18" charset="0"/>
              </a:rPr>
              <a:t>Биланс фосфора и потребан унос</a:t>
            </a:r>
          </a:p>
          <a:p>
            <a:pPr algn="just" eaLnBrk="0" hangingPunct="0"/>
            <a:endParaRPr lang="fr-FR" sz="16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ДНЕВНЕ ПОТРЕБЕ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Зависе од узраста, физиолошког стања, стања здравља. 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 i="1">
                <a:latin typeface="Times New Roman" pitchFamily="18" charset="0"/>
              </a:rPr>
              <a:t>Препоручен унос</a:t>
            </a:r>
            <a:r>
              <a:rPr lang="en-US" sz="2400" b="1" i="1">
                <a:solidFill>
                  <a:srgbClr val="FFFFCC"/>
                </a:solidFill>
                <a:latin typeface="Times New Roman" pitchFamily="18" charset="0"/>
              </a:rPr>
              <a:t> </a:t>
            </a:r>
            <a:endParaRPr lang="en-US" sz="2400" b="1">
              <a:solidFill>
                <a:srgbClr val="FFFFCC"/>
              </a:solidFill>
              <a:latin typeface="Times New Roman" pitchFamily="18" charset="0"/>
            </a:endParaRP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300 mg новорођенчад до 6 месеци старости</a:t>
            </a: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500 mg новорођенчад од 6 месеци до 1 године старости</a:t>
            </a: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800 mg деца од 1 -10 година</a:t>
            </a: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1200 mg деца од 11-25 година</a:t>
            </a: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800 mg одрасли</a:t>
            </a: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1200 mg труднице, дојиље</a:t>
            </a:r>
            <a:endParaRPr lang="nl-NL" sz="28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3105644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3"/>
          <p:cNvSpPr txBox="1">
            <a:spLocks noChangeArrowheads="1"/>
          </p:cNvSpPr>
          <p:nvPr/>
        </p:nvSpPr>
        <p:spPr bwMode="auto">
          <a:xfrm>
            <a:off x="395288" y="1052513"/>
            <a:ext cx="8077200" cy="510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ФОСФОР И ЗДРАВЉЕ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lvl="1" algn="just" eaLnBrk="0" hangingPunct="0"/>
            <a:r>
              <a:rPr lang="en-US" sz="2400" b="1">
                <a:latin typeface="Times New Roman" pitchFamily="18" charset="0"/>
              </a:rPr>
              <a:t>Недовољан унос скоро да није забележен. </a:t>
            </a:r>
            <a:r>
              <a:rPr lang="nl-NL" sz="2400" b="1">
                <a:latin typeface="Times New Roman" pitchFamily="18" charset="0"/>
              </a:rPr>
              <a:t>Могућ је ако унос витамина D није довољан.</a:t>
            </a:r>
          </a:p>
          <a:p>
            <a:pPr algn="just" eaLnBrk="0" hangingPunct="0"/>
            <a:endParaRPr lang="nl-NL" sz="1600" b="1">
              <a:latin typeface="Times New Roman" pitchFamily="18" charset="0"/>
            </a:endParaRPr>
          </a:p>
          <a:p>
            <a:pPr algn="just" eaLnBrk="0" hangingPunct="0"/>
            <a:r>
              <a:rPr lang="nl-NL" sz="2400" b="1" i="1">
                <a:latin typeface="Times New Roman" pitchFamily="18" charset="0"/>
              </a:rPr>
              <a:t>Токсичност</a:t>
            </a:r>
          </a:p>
          <a:p>
            <a:pPr algn="just" eaLnBrk="0" hangingPunct="0"/>
            <a:endParaRPr lang="nl-NL" sz="1600" b="1">
              <a:solidFill>
                <a:srgbClr val="FFFFCC"/>
              </a:solidFill>
              <a:latin typeface="Times New Roman" pitchFamily="18" charset="0"/>
            </a:endParaRPr>
          </a:p>
          <a:p>
            <a:pPr lvl="1" algn="just" eaLnBrk="0" hangingPunct="0"/>
            <a:r>
              <a:rPr lang="nl-NL" sz="2400" b="1">
                <a:latin typeface="Times New Roman" pitchFamily="18" charset="0"/>
              </a:rPr>
              <a:t>Вероватноћа да се унесе прекомерна доза фосфора је могућа, ако у исхрани доминирају индустријски произведене намирнице којима су додати фосфати.</a:t>
            </a:r>
          </a:p>
          <a:p>
            <a:pPr lvl="1" algn="just" eaLnBrk="0" hangingPunct="0"/>
            <a:endParaRPr lang="nl-NL" sz="1600" b="1">
              <a:latin typeface="Times New Roman" pitchFamily="18" charset="0"/>
            </a:endParaRPr>
          </a:p>
          <a:p>
            <a:pPr lvl="1" algn="just" eaLnBrk="0" hangingPunct="0"/>
            <a:r>
              <a:rPr lang="nl-NL" sz="2400" b="1">
                <a:latin typeface="Times New Roman" pitchFamily="18" charset="0"/>
              </a:rPr>
              <a:t>Ако је унос фосфата од 500 до 3000</a:t>
            </a:r>
            <a:r>
              <a:rPr lang="en-US" sz="2400" b="1">
                <a:latin typeface="Times New Roman" pitchFamily="18" charset="0"/>
              </a:rPr>
              <a:t> mg</a:t>
            </a:r>
            <a:r>
              <a:rPr lang="nl-NL" sz="2400" b="1">
                <a:latin typeface="Times New Roman" pitchFamily="18" charset="0"/>
              </a:rPr>
              <a:t> на дан организам се може адаптирати. </a:t>
            </a:r>
            <a:endParaRPr lang="nl-NL" sz="28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2891934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 txBox="1">
            <a:spLocks noChangeArrowheads="1"/>
          </p:cNvSpPr>
          <p:nvPr/>
        </p:nvSpPr>
        <p:spPr bwMode="auto">
          <a:xfrm>
            <a:off x="611188" y="1484313"/>
            <a:ext cx="80772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МАГНЕЗИЈУМ - значај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solidFill>
                <a:srgbClr val="0000CC"/>
              </a:solidFill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Магнезијум је изразити интрацелуларни катјон. У екстрацелуларној течности се налази највише 1%. 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Налази се у свим ћелијама људског организма (</a:t>
            </a:r>
            <a:r>
              <a:rPr lang="en-US" sz="2800" b="1" i="1">
                <a:latin typeface="Times New Roman" pitchFamily="18" charset="0"/>
              </a:rPr>
              <a:t>у организму одрасле особе ина укупно око 25 </a:t>
            </a:r>
            <a:r>
              <a:rPr lang="en-US" sz="2800" b="1">
                <a:latin typeface="Times New Roman" pitchFamily="18" charset="0"/>
              </a:rPr>
              <a:t>mg).</a:t>
            </a:r>
            <a:r>
              <a:rPr lang="en-US" sz="2400" b="1">
                <a:latin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181234331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3"/>
          <p:cNvSpPr txBox="1">
            <a:spLocks noChangeArrowheads="1"/>
          </p:cNvSpPr>
          <p:nvPr/>
        </p:nvSpPr>
        <p:spPr bwMode="auto">
          <a:xfrm>
            <a:off x="395288" y="981075"/>
            <a:ext cx="8077200" cy="563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МАГНЕЗИЈУМ - улога</a:t>
            </a:r>
            <a:endParaRPr lang="en-US" sz="2800" b="1" i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solidFill>
                <a:srgbClr val="FFFFCC"/>
              </a:solidFill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Главна улога му је у градњи костију (</a:t>
            </a:r>
            <a:r>
              <a:rPr lang="en-US" sz="2400" b="1" i="1">
                <a:latin typeface="Times New Roman" pitchFamily="18" charset="0"/>
              </a:rPr>
              <a:t>око 70% магнезијума одрасле особе се налази у коштаном ткиву заједно са калцијумом и фосфором, а преосталих 30% је распоређено у ткивима и телесним течностима</a:t>
            </a:r>
            <a:r>
              <a:rPr lang="en-US" sz="2400" b="1">
                <a:latin typeface="Times New Roman" pitchFamily="18" charset="0"/>
              </a:rPr>
              <a:t>). </a:t>
            </a:r>
            <a:r>
              <a:rPr lang="de-DE" sz="2400" b="1">
                <a:latin typeface="Times New Roman" pitchFamily="18" charset="0"/>
              </a:rPr>
              <a:t>Битан је и:</a:t>
            </a:r>
          </a:p>
          <a:p>
            <a:pPr algn="just" eaLnBrk="0" hangingPunct="0"/>
            <a:endParaRPr lang="de-DE" sz="2400" b="1">
              <a:latin typeface="Times New Roman" pitchFamily="18" charset="0"/>
            </a:endParaRPr>
          </a:p>
          <a:p>
            <a:pPr lvl="2" algn="just" eaLnBrk="0" hangingPunct="0"/>
            <a:r>
              <a:rPr lang="de-DE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>
                <a:latin typeface="Times New Roman" pitchFamily="18" charset="0"/>
              </a:rPr>
              <a:t>као ензимски активатор за продукцију енергије</a:t>
            </a:r>
          </a:p>
          <a:p>
            <a:pPr lvl="2" eaLnBrk="0" hangingPunct="0"/>
            <a:r>
              <a:rPr lang="de-DE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>
                <a:latin typeface="Times New Roman" pitchFamily="18" charset="0"/>
              </a:rPr>
              <a:t>у синтези протеина</a:t>
            </a:r>
          </a:p>
          <a:p>
            <a:pPr lvl="2" eaLnBrk="0" hangingPunct="0"/>
            <a:r>
              <a:rPr lang="de-DE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>
                <a:latin typeface="Times New Roman" pitchFamily="18" charset="0"/>
              </a:rPr>
              <a:t>у трансмисији генетског кода </a:t>
            </a:r>
          </a:p>
          <a:p>
            <a:pPr lvl="2" algn="just" eaLnBrk="0" hangingPunct="0"/>
            <a:r>
              <a:rPr lang="de-DE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>
                <a:latin typeface="Times New Roman" pitchFamily="18" charset="0"/>
              </a:rPr>
              <a:t>одржање биоелектричног потенцијала ћелијске мембране, функцију натријумско-калијумске пум</a:t>
            </a:r>
            <a:r>
              <a:rPr lang="sr-Cyrl-CS" sz="2400" b="1">
                <a:latin typeface="Times New Roman" pitchFamily="18" charset="0"/>
              </a:rPr>
              <a:t>пе.</a:t>
            </a:r>
            <a:endParaRPr lang="nl-NL" sz="24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0591220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3"/>
          <p:cNvSpPr txBox="1">
            <a:spLocks noChangeArrowheads="1"/>
          </p:cNvSpPr>
          <p:nvPr/>
        </p:nvSpPr>
        <p:spPr bwMode="auto">
          <a:xfrm>
            <a:off x="827088" y="1628775"/>
            <a:ext cx="8077200" cy="472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МАГНЕЗИЈУМ - Биланс магнезијум и потребан унос</a:t>
            </a:r>
            <a:endParaRPr lang="en-US" sz="2400" b="1" i="1">
              <a:latin typeface="Times New Roman" pitchFamily="18" charset="0"/>
            </a:endParaRPr>
          </a:p>
          <a:p>
            <a:pPr algn="just" eaLnBrk="0" hangingPunct="0"/>
            <a:endParaRPr lang="nl-NL" sz="2400" b="1"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nl-NL" sz="2800" b="1">
              <a:latin typeface="Times New Roman" pitchFamily="18" charset="0"/>
            </a:endParaRPr>
          </a:p>
          <a:p>
            <a:pPr lvl="2" algn="just" eaLnBrk="0" hangingPunct="0"/>
            <a:r>
              <a:rPr lang="nl-NL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 i="1">
                <a:latin typeface="Times New Roman" pitchFamily="18" charset="0"/>
              </a:rPr>
              <a:t>Намирнице биљног порекла</a:t>
            </a:r>
          </a:p>
          <a:p>
            <a:pPr algn="just" eaLnBrk="0" hangingPunct="0"/>
            <a:endParaRPr lang="nl-NL" sz="2800" b="1">
              <a:latin typeface="Times New Roman" pitchFamily="18" charset="0"/>
            </a:endParaRPr>
          </a:p>
          <a:p>
            <a:pPr lvl="3" algn="just" eaLnBrk="0" hangingPunct="0"/>
            <a:r>
              <a:rPr lang="nl-NL" sz="28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800" b="1">
                <a:latin typeface="Times New Roman" pitchFamily="18" charset="0"/>
              </a:rPr>
              <a:t>зелено поврће (</a:t>
            </a:r>
            <a:r>
              <a:rPr lang="nl-NL" sz="2800" b="1" i="1">
                <a:latin typeface="Times New Roman" pitchFamily="18" charset="0"/>
              </a:rPr>
              <a:t>зелена салата, спанаћ, блитва</a:t>
            </a:r>
            <a:r>
              <a:rPr lang="nl-NL" sz="2800" b="1">
                <a:latin typeface="Times New Roman" pitchFamily="18" charset="0"/>
              </a:rPr>
              <a:t>)</a:t>
            </a:r>
          </a:p>
          <a:p>
            <a:pPr lvl="3" eaLnBrk="0" hangingPunct="0"/>
            <a:r>
              <a:rPr lang="nl-NL" sz="28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800" b="1">
                <a:latin typeface="Times New Roman" pitchFamily="18" charset="0"/>
              </a:rPr>
              <a:t>махунасто поврће (</a:t>
            </a:r>
            <a:r>
              <a:rPr lang="nl-NL" sz="2800" b="1" i="1">
                <a:latin typeface="Times New Roman" pitchFamily="18" charset="0"/>
              </a:rPr>
              <a:t>соја, пасуљ</a:t>
            </a:r>
            <a:r>
              <a:rPr lang="nl-NL" sz="2800" b="1">
                <a:latin typeface="Times New Roman" pitchFamily="18" charset="0"/>
              </a:rPr>
              <a:t>) </a:t>
            </a:r>
          </a:p>
          <a:p>
            <a:pPr lvl="3" eaLnBrk="0" hangingPunct="0"/>
            <a:r>
              <a:rPr lang="nl-NL" sz="28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800" b="1">
                <a:latin typeface="Times New Roman" pitchFamily="18" charset="0"/>
              </a:rPr>
              <a:t>коштуњаво воће </a:t>
            </a:r>
          </a:p>
        </p:txBody>
      </p:sp>
    </p:spTree>
    <p:extLst>
      <p:ext uri="{BB962C8B-B14F-4D97-AF65-F5344CB8AC3E}">
        <p14:creationId xmlns:p14="http://schemas.microsoft.com/office/powerpoint/2010/main" xmlns="" val="28056982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Text Box 2"/>
          <p:cNvSpPr txBox="1">
            <a:spLocks noChangeArrowheads="1"/>
          </p:cNvSpPr>
          <p:nvPr/>
        </p:nvSpPr>
        <p:spPr bwMode="auto">
          <a:xfrm>
            <a:off x="755650" y="0"/>
            <a:ext cx="7696200" cy="652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2800" b="1" dirty="0">
                <a:latin typeface="Times New Roman" pitchFamily="18" charset="0"/>
              </a:rPr>
              <a:t>ВИТАМИН </a:t>
            </a:r>
            <a:r>
              <a:rPr lang="fr-FR" sz="3200" b="1" dirty="0">
                <a:latin typeface="Times New Roman" pitchFamily="18" charset="0"/>
              </a:rPr>
              <a:t>А </a:t>
            </a:r>
            <a:r>
              <a:rPr lang="fr-FR" sz="2800" b="1" dirty="0">
                <a:latin typeface="Times New Roman" pitchFamily="18" charset="0"/>
              </a:rPr>
              <a:t>(</a:t>
            </a:r>
            <a:r>
              <a:rPr lang="fr-FR" sz="2800" b="1" i="1" dirty="0">
                <a:latin typeface="Times New Roman" pitchFamily="18" charset="0"/>
              </a:rPr>
              <a:t>РЕТИНОЛ</a:t>
            </a:r>
            <a:r>
              <a:rPr lang="fr-FR" sz="2800" b="1" dirty="0">
                <a:latin typeface="Times New Roman" pitchFamily="18" charset="0"/>
              </a:rPr>
              <a:t>) - </a:t>
            </a:r>
            <a:r>
              <a:rPr lang="fr-FR" sz="2800" b="1" i="1" dirty="0" err="1">
                <a:latin typeface="Times New Roman" pitchFamily="18" charset="0"/>
              </a:rPr>
              <a:t>улога</a:t>
            </a:r>
            <a:endParaRPr lang="fr-FR" sz="2400" b="1" i="1" dirty="0">
              <a:latin typeface="Times New Roman" pitchFamily="18" charset="0"/>
            </a:endParaRPr>
          </a:p>
          <a:p>
            <a:pPr algn="just"/>
            <a:endParaRPr lang="fr-FR" sz="1600" b="1" dirty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Потребан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је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за</a:t>
            </a:r>
            <a:r>
              <a:rPr lang="fr-FR" sz="2800" b="1" dirty="0" smtClean="0">
                <a:latin typeface="Times New Roman" pitchFamily="18" charset="0"/>
              </a:rPr>
              <a:t>:</a:t>
            </a:r>
            <a:endParaRPr lang="sr-Cyrl-RS" sz="2800" b="1" dirty="0" smtClean="0">
              <a:latin typeface="Times New Roman" pitchFamily="18" charset="0"/>
            </a:endParaRPr>
          </a:p>
          <a:p>
            <a:pPr marL="457200" indent="-457200" algn="just">
              <a:buFont typeface="Arial" pitchFamily="34" charset="0"/>
              <a:buChar char="•"/>
            </a:pPr>
            <a:r>
              <a:rPr lang="sr-Cyrl-RS" sz="2800" b="1" dirty="0" smtClean="0">
                <a:latin typeface="Times New Roman" pitchFamily="18" charset="0"/>
              </a:rPr>
              <a:t>    ВИД</a:t>
            </a:r>
            <a:endParaRPr lang="fr-FR" sz="28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fr-FR" sz="2800" b="1" dirty="0" err="1" smtClean="0">
                <a:latin typeface="Times New Roman" pitchFamily="18" charset="0"/>
              </a:rPr>
              <a:t>раст</a:t>
            </a:r>
            <a:r>
              <a:rPr lang="fr-FR" sz="2800" b="1" dirty="0" smtClean="0">
                <a:latin typeface="Times New Roman" pitchFamily="18" charset="0"/>
              </a:rPr>
              <a:t> </a:t>
            </a:r>
            <a:r>
              <a:rPr lang="fr-FR" sz="2800" b="1" dirty="0">
                <a:latin typeface="Times New Roman" pitchFamily="18" charset="0"/>
              </a:rPr>
              <a:t>и </a:t>
            </a:r>
            <a:r>
              <a:rPr lang="fr-FR" sz="2800" b="1" dirty="0" err="1">
                <a:latin typeface="Times New Roman" pitchFamily="18" charset="0"/>
              </a:rPr>
              <a:t>диференцијацију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епитела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 err="1">
                <a:latin typeface="Times New Roman" pitchFamily="18" charset="0"/>
              </a:rPr>
              <a:t>одржава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кожу</a:t>
            </a:r>
            <a:r>
              <a:rPr lang="fr-FR" sz="2800" b="1" i="1" dirty="0">
                <a:latin typeface="Times New Roman" pitchFamily="18" charset="0"/>
              </a:rPr>
              <a:t> и </a:t>
            </a:r>
            <a:r>
              <a:rPr lang="fr-FR" sz="2800" b="1" i="1" dirty="0" err="1">
                <a:latin typeface="Times New Roman" pitchFamily="18" charset="0"/>
              </a:rPr>
              <a:t>слузокожу</a:t>
            </a:r>
            <a:r>
              <a:rPr lang="fr-FR" sz="2800" b="1" dirty="0">
                <a:latin typeface="Times New Roman" pitchFamily="18" charset="0"/>
              </a:rPr>
              <a:t>) </a:t>
            </a:r>
          </a:p>
          <a:p>
            <a:pPr lvl="1" algn="just">
              <a:buFontTx/>
              <a:buChar char="•"/>
            </a:pPr>
            <a:r>
              <a:rPr lang="fr-FR" sz="2800" b="1" dirty="0" err="1">
                <a:latin typeface="Times New Roman" pitchFamily="18" charset="0"/>
              </a:rPr>
              <a:t>раст</a:t>
            </a:r>
            <a:r>
              <a:rPr lang="fr-FR" sz="2800" b="1" dirty="0">
                <a:latin typeface="Times New Roman" pitchFamily="18" charset="0"/>
              </a:rPr>
              <a:t> и </a:t>
            </a:r>
            <a:r>
              <a:rPr lang="fr-FR" sz="2800" b="1" dirty="0" err="1">
                <a:latin typeface="Times New Roman" pitchFamily="18" charset="0"/>
              </a:rPr>
              <a:t>развој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коштаног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епитела</a:t>
            </a:r>
            <a:r>
              <a:rPr lang="fr-FR" sz="2800" b="1" dirty="0">
                <a:latin typeface="Times New Roman" pitchFamily="18" charset="0"/>
              </a:rPr>
              <a:t> </a:t>
            </a:r>
          </a:p>
          <a:p>
            <a:pPr lvl="1" algn="just">
              <a:buFontTx/>
              <a:buChar char="•"/>
            </a:pPr>
            <a:r>
              <a:rPr lang="fr-FR" sz="2800" b="1" dirty="0" err="1">
                <a:latin typeface="Times New Roman" pitchFamily="18" charset="0"/>
              </a:rPr>
              <a:t>правилну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репродукцију</a:t>
            </a:r>
            <a:r>
              <a:rPr lang="fr-FR" sz="2800" b="1" dirty="0">
                <a:latin typeface="Times New Roman" pitchFamily="18" charset="0"/>
              </a:rPr>
              <a:t> и </a:t>
            </a:r>
            <a:r>
              <a:rPr lang="fr-FR" sz="2800" b="1" dirty="0" err="1">
                <a:latin typeface="Times New Roman" pitchFamily="18" charset="0"/>
              </a:rPr>
              <a:t>ембрионални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развој</a:t>
            </a:r>
            <a:r>
              <a:rPr lang="fr-FR" sz="2800" b="1" dirty="0">
                <a:latin typeface="Times New Roman" pitchFamily="18" charset="0"/>
              </a:rPr>
              <a:t> </a:t>
            </a:r>
          </a:p>
          <a:p>
            <a:pPr lvl="1" algn="just">
              <a:buFontTx/>
              <a:buChar char="•"/>
            </a:pPr>
            <a:r>
              <a:rPr lang="fr-FR" sz="2800" b="1" dirty="0" err="1">
                <a:latin typeface="Times New Roman" pitchFamily="18" charset="0"/>
              </a:rPr>
              <a:t>помаже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функцију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имуног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система</a:t>
            </a:r>
            <a:r>
              <a:rPr lang="fr-FR" sz="2800" b="1" dirty="0">
                <a:latin typeface="Times New Roman" pitchFamily="18" charset="0"/>
              </a:rPr>
              <a:t> </a:t>
            </a:r>
          </a:p>
          <a:p>
            <a:pPr lvl="1" algn="just">
              <a:buFontTx/>
              <a:buChar char="•"/>
            </a:pPr>
            <a:r>
              <a:rPr lang="fr-FR" sz="2800" b="1" dirty="0" err="1">
                <a:latin typeface="Times New Roman" pitchFamily="18" charset="0"/>
              </a:rPr>
              <a:t>ублажава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последице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инфекције</a:t>
            </a:r>
            <a:r>
              <a:rPr lang="fr-FR" sz="2800" b="1" dirty="0">
                <a:latin typeface="Times New Roman" pitchFamily="18" charset="0"/>
              </a:rPr>
              <a:t> </a:t>
            </a:r>
          </a:p>
          <a:p>
            <a:pPr algn="just"/>
            <a:endParaRPr lang="fr-FR" b="1" dirty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Данас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проучава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његова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улога</a:t>
            </a:r>
            <a:r>
              <a:rPr lang="fr-FR" sz="2800" b="1" dirty="0">
                <a:latin typeface="Times New Roman" pitchFamily="18" charset="0"/>
              </a:rPr>
              <a:t> у </a:t>
            </a:r>
            <a:r>
              <a:rPr lang="fr-FR" sz="2800" b="1" dirty="0" err="1">
                <a:latin typeface="Times New Roman" pitchFamily="18" charset="0"/>
              </a:rPr>
              <a:t>заштити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од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неких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малигних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болести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 err="1">
                <a:latin typeface="Times New Roman" pitchFamily="18" charset="0"/>
              </a:rPr>
              <a:t>антиоксидативно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дејство</a:t>
            </a:r>
            <a:r>
              <a:rPr lang="fr-FR" sz="2800" b="1" dirty="0">
                <a:latin typeface="Times New Roman" pitchFamily="18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xmlns="" val="221242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3"/>
          <p:cNvSpPr txBox="1">
            <a:spLocks noChangeArrowheads="1"/>
          </p:cNvSpPr>
          <p:nvPr/>
        </p:nvSpPr>
        <p:spPr bwMode="auto">
          <a:xfrm>
            <a:off x="762000" y="1863725"/>
            <a:ext cx="8077200" cy="503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МАГНЕЗИЈУМ - Биланс магнезијум и потребан унос</a:t>
            </a:r>
            <a:endParaRPr lang="en-US" sz="2400" b="1" i="1">
              <a:latin typeface="Times New Roman" pitchFamily="18" charset="0"/>
            </a:endParaRPr>
          </a:p>
          <a:p>
            <a:pPr algn="just" eaLnBrk="0" hangingPunct="0"/>
            <a:endParaRPr lang="nl-NL" sz="2400" b="1">
              <a:latin typeface="Times New Roman" pitchFamily="18" charset="0"/>
            </a:endParaRPr>
          </a:p>
          <a:p>
            <a:pPr algn="just" eaLnBrk="0" hangingPunct="0"/>
            <a:endParaRPr lang="nl-NL" sz="2400" b="1">
              <a:latin typeface="Times New Roman" pitchFamily="18" charset="0"/>
            </a:endParaRPr>
          </a:p>
          <a:p>
            <a:pPr algn="just" eaLnBrk="0" hangingPunct="0"/>
            <a:r>
              <a:rPr lang="de-DE" sz="2800" b="1">
                <a:latin typeface="Times New Roman" pitchFamily="18" charset="0"/>
              </a:rPr>
              <a:t>Магнезијум се апсорбује из дигестивног тракта,, осим нерастворних соли (</a:t>
            </a:r>
            <a:r>
              <a:rPr lang="de-DE" sz="2800" b="1" i="1">
                <a:latin typeface="Times New Roman" pitchFamily="18" charset="0"/>
              </a:rPr>
              <a:t>магнезијум сулфата-лаксанс</a:t>
            </a:r>
            <a:r>
              <a:rPr lang="de-DE" sz="2800" b="1">
                <a:latin typeface="Times New Roman" pitchFamily="18" charset="0"/>
              </a:rPr>
              <a:t>).</a:t>
            </a:r>
          </a:p>
          <a:p>
            <a:pPr algn="just" eaLnBrk="0" hangingPunct="0"/>
            <a:endParaRPr lang="de-DE" sz="2800" b="1">
              <a:latin typeface="Times New Roman" pitchFamily="18" charset="0"/>
            </a:endParaRPr>
          </a:p>
          <a:p>
            <a:pPr algn="just" eaLnBrk="0" hangingPunct="0"/>
            <a:endParaRPr lang="de-DE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регулатор баланса магнезијума су бубрези! </a:t>
            </a:r>
          </a:p>
          <a:p>
            <a:pPr algn="just" eaLnBrk="0" hangingPunct="0"/>
            <a:endParaRPr lang="nl-NL" sz="24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5962001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3"/>
          <p:cNvSpPr txBox="1">
            <a:spLocks noChangeArrowheads="1"/>
          </p:cNvSpPr>
          <p:nvPr/>
        </p:nvSpPr>
        <p:spPr bwMode="auto">
          <a:xfrm>
            <a:off x="762000" y="1863725"/>
            <a:ext cx="8077200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МАГНЕЗИЈУМ - Биланс магнезијум и потребан унос</a:t>
            </a:r>
            <a:endParaRPr lang="en-US" sz="2400" b="1" i="1">
              <a:latin typeface="Times New Roman" pitchFamily="18" charset="0"/>
            </a:endParaRPr>
          </a:p>
          <a:p>
            <a:pPr algn="just" eaLnBrk="0" hangingPunct="0"/>
            <a:endParaRPr lang="nl-NL" sz="2400" b="1">
              <a:latin typeface="Times New Roman" pitchFamily="18" charset="0"/>
            </a:endParaRPr>
          </a:p>
          <a:p>
            <a:pPr algn="just" eaLnBrk="0" hangingPunct="0"/>
            <a:endParaRPr lang="nl-NL" sz="2400" b="1">
              <a:latin typeface="Times New Roman" pitchFamily="18" charset="0"/>
            </a:endParaRPr>
          </a:p>
          <a:p>
            <a:pPr algn="just" eaLnBrk="0" hangingPunct="0"/>
            <a:r>
              <a:rPr lang="de-DE" sz="2800" b="1">
                <a:latin typeface="Times New Roman" pitchFamily="18" charset="0"/>
              </a:rPr>
              <a:t>ДНЕВНЕ ПОТРЕБЕ</a:t>
            </a:r>
          </a:p>
          <a:p>
            <a:pPr algn="just" eaLnBrk="0" hangingPunct="0"/>
            <a:endParaRPr lang="de-DE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Препоручен унос по РДА стандардима је: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300 mg жене</a:t>
            </a:r>
          </a:p>
          <a:p>
            <a:pPr lvl="2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350 mg мушкарци</a:t>
            </a:r>
          </a:p>
          <a:p>
            <a:pPr algn="just" eaLnBrk="0" hangingPunct="0"/>
            <a:endParaRPr lang="nl-NL" sz="24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424418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3"/>
          <p:cNvSpPr txBox="1">
            <a:spLocks noChangeArrowheads="1"/>
          </p:cNvSpPr>
          <p:nvPr/>
        </p:nvSpPr>
        <p:spPr bwMode="auto">
          <a:xfrm>
            <a:off x="755650" y="1773238"/>
            <a:ext cx="8077200" cy="451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МАГНЕЗИЈУМ И ЗДРАВЉЕ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en-US" sz="1200" b="1">
              <a:solidFill>
                <a:srgbClr val="FFFFCC"/>
              </a:solidFill>
              <a:latin typeface="Times New Roman" pitchFamily="18" charset="0"/>
            </a:endParaRPr>
          </a:p>
          <a:p>
            <a:pPr algn="just" eaLnBrk="0" hangingPunct="0"/>
            <a:endParaRPr lang="en-US" sz="1200" b="1">
              <a:solidFill>
                <a:srgbClr val="FFFFCC"/>
              </a:solidFill>
              <a:latin typeface="Times New Roman" pitchFamily="18" charset="0"/>
            </a:endParaRPr>
          </a:p>
          <a:p>
            <a:pPr lvl="1" algn="just" eaLnBrk="0" hangingPunct="0"/>
            <a:r>
              <a:rPr lang="en-US" sz="2800" b="1">
                <a:latin typeface="Times New Roman" pitchFamily="18" charset="0"/>
              </a:rPr>
              <a:t>Недостатак магнезијума може довести до озбиљних поремећаја у функционисању нервног, мишићног, кардиоваскуларног и дигестивног система. </a:t>
            </a:r>
          </a:p>
          <a:p>
            <a:pPr lvl="1" algn="just" eaLnBrk="0" hangingPunct="0"/>
            <a:endParaRPr lang="en-US" sz="1200" b="1">
              <a:latin typeface="Times New Roman" pitchFamily="18" charset="0"/>
            </a:endParaRPr>
          </a:p>
          <a:p>
            <a:pPr lvl="1" algn="just" eaLnBrk="0" hangingPunct="0"/>
            <a:endParaRPr lang="en-US" sz="1200" b="1">
              <a:latin typeface="Times New Roman" pitchFamily="18" charset="0"/>
            </a:endParaRPr>
          </a:p>
          <a:p>
            <a:pPr lvl="1" algn="just" eaLnBrk="0" hangingPunct="0"/>
            <a:r>
              <a:rPr lang="en-US" sz="2800" b="1">
                <a:latin typeface="Times New Roman" pitchFamily="18" charset="0"/>
              </a:rPr>
              <a:t>Закључак стручњака је да не треба очекивати масовну појаву недостатка</a:t>
            </a:r>
            <a:r>
              <a:rPr lang="en-US" sz="2800" b="1">
                <a:solidFill>
                  <a:srgbClr val="FFFFCC"/>
                </a:solidFill>
                <a:latin typeface="Times New Roman" pitchFamily="18" charset="0"/>
              </a:rPr>
              <a:t>.</a:t>
            </a:r>
            <a:endParaRPr lang="en-US" b="1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177669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3"/>
          <p:cNvSpPr txBox="1">
            <a:spLocks noChangeArrowheads="1"/>
          </p:cNvSpPr>
          <p:nvPr/>
        </p:nvSpPr>
        <p:spPr bwMode="auto">
          <a:xfrm>
            <a:off x="762000" y="1863725"/>
            <a:ext cx="8077200" cy="448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МАГНЕЗИЈУМ И ЗДРАВЉЕ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endParaRPr lang="en-US" sz="2800" b="1" i="1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>
                <a:latin typeface="Times New Roman" pitchFamily="18" charset="0"/>
              </a:rPr>
              <a:t>Токсичност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lvl="1" algn="just" eaLnBrk="0" hangingPunct="0"/>
            <a:r>
              <a:rPr lang="en-US" sz="2800" b="1">
                <a:latin typeface="Times New Roman" pitchFamily="18" charset="0"/>
              </a:rPr>
              <a:t>Није уобичајена појава нежељених ефеката при уносу магнезијума из хране. </a:t>
            </a:r>
          </a:p>
          <a:p>
            <a:pPr lvl="1" algn="just" eaLnBrk="0" hangingPunct="0"/>
            <a:endParaRPr lang="en-US" sz="2800" b="1">
              <a:latin typeface="Times New Roman" pitchFamily="18" charset="0"/>
            </a:endParaRPr>
          </a:p>
          <a:p>
            <a:pPr lvl="1" algn="just" eaLnBrk="0" hangingPunct="0"/>
            <a:r>
              <a:rPr lang="en-US" sz="2800" b="1">
                <a:latin typeface="Times New Roman" pitchFamily="18" charset="0"/>
              </a:rPr>
              <a:t>Она је могућа при уносу лекова или суплемената и најчешће се дешава код старих особа са поремећеном функцијом бубрега.</a:t>
            </a:r>
            <a:endParaRPr lang="nl-NL" sz="24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048913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3"/>
          <p:cNvSpPr txBox="1">
            <a:spLocks noChangeArrowheads="1"/>
          </p:cNvSpPr>
          <p:nvPr/>
        </p:nvSpPr>
        <p:spPr bwMode="auto">
          <a:xfrm>
            <a:off x="762000" y="836613"/>
            <a:ext cx="8077200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solidFill>
                  <a:srgbClr val="0000CC"/>
                </a:solidFill>
                <a:latin typeface="Times New Roman" pitchFamily="18" charset="0"/>
              </a:rPr>
              <a:t>ХЛОР - значај</a:t>
            </a:r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Хлор је значајан екстрацелуларни катјон. 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Предстваља око 3% укупног минералног састава организма.</a:t>
            </a:r>
            <a:endParaRPr lang="sr-Cyrl-CS" sz="2800" b="1">
              <a:latin typeface="Times New Roman" pitchFamily="18" charset="0"/>
            </a:endParaRPr>
          </a:p>
          <a:p>
            <a:pPr eaLnBrk="0" hangingPunct="0"/>
            <a:r>
              <a:rPr lang="en-US" sz="2400" b="1">
                <a:latin typeface="Times New Roman" pitchFamily="18" charset="0"/>
              </a:rPr>
              <a:t>Главн</a:t>
            </a:r>
            <a:r>
              <a:rPr lang="sr-Cyrl-CS" sz="2400" b="1">
                <a:latin typeface="Times New Roman" pitchFamily="18" charset="0"/>
              </a:rPr>
              <a:t>а</a:t>
            </a:r>
            <a:r>
              <a:rPr lang="en-US" sz="2400" b="1">
                <a:latin typeface="Times New Roman" pitchFamily="18" charset="0"/>
              </a:rPr>
              <a:t> у</a:t>
            </a:r>
            <a:r>
              <a:rPr lang="sr-Cyrl-CS" sz="2400" b="1">
                <a:latin typeface="Times New Roman" pitchFamily="18" charset="0"/>
              </a:rPr>
              <a:t>л</a:t>
            </a:r>
            <a:r>
              <a:rPr lang="en-US" sz="2400" b="1">
                <a:latin typeface="Times New Roman" pitchFamily="18" charset="0"/>
              </a:rPr>
              <a:t>ог</a:t>
            </a:r>
            <a:r>
              <a:rPr lang="sr-Cyrl-CS" sz="2400" b="1">
                <a:latin typeface="Times New Roman" pitchFamily="18" charset="0"/>
              </a:rPr>
              <a:t>а</a:t>
            </a:r>
            <a:r>
              <a:rPr lang="en-US" sz="2400" b="1">
                <a:latin typeface="Times New Roman" pitchFamily="18" charset="0"/>
              </a:rPr>
              <a:t> је </a:t>
            </a:r>
            <a:r>
              <a:rPr lang="sr-Cyrl-CS" sz="2400" b="1">
                <a:latin typeface="Times New Roman" pitchFamily="18" charset="0"/>
              </a:rPr>
              <a:t>у</a:t>
            </a:r>
            <a:r>
              <a:rPr lang="en-US" sz="2400" b="1">
                <a:latin typeface="Times New Roman" pitchFamily="18" charset="0"/>
              </a:rPr>
              <a:t>:</a:t>
            </a:r>
          </a:p>
          <a:p>
            <a:pPr eaLnBrk="0" hangingPunct="0"/>
            <a:endParaRPr lang="en-U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к</a:t>
            </a:r>
            <a:r>
              <a:rPr lang="sr-Cyrl-CS" sz="2400" b="1">
                <a:latin typeface="Times New Roman" pitchFamily="18" charset="0"/>
              </a:rPr>
              <a:t>о</a:t>
            </a:r>
            <a:r>
              <a:rPr lang="en-US" sz="2400" b="1">
                <a:latin typeface="Times New Roman" pitchFamily="18" charset="0"/>
              </a:rPr>
              <a:t>нтроли зап</a:t>
            </a:r>
            <a:r>
              <a:rPr lang="sr-Cyrl-CS" sz="2400" b="1">
                <a:latin typeface="Times New Roman" pitchFamily="18" charset="0"/>
              </a:rPr>
              <a:t>р</a:t>
            </a:r>
            <a:r>
              <a:rPr lang="en-US" sz="2400" b="1">
                <a:latin typeface="Times New Roman" pitchFamily="18" charset="0"/>
              </a:rPr>
              <a:t>ем</a:t>
            </a:r>
            <a:r>
              <a:rPr lang="sr-Cyrl-CS" sz="2400" b="1">
                <a:latin typeface="Times New Roman" pitchFamily="18" charset="0"/>
              </a:rPr>
              <a:t>ине</a:t>
            </a:r>
            <a:r>
              <a:rPr lang="en-US" sz="2400" b="1">
                <a:latin typeface="Times New Roman" pitchFamily="18" charset="0"/>
              </a:rPr>
              <a:t> </a:t>
            </a:r>
            <a:r>
              <a:rPr lang="sr-Cyrl-CS" sz="2400" b="1">
                <a:latin typeface="Times New Roman" pitchFamily="18" charset="0"/>
              </a:rPr>
              <a:t>е</a:t>
            </a:r>
            <a:r>
              <a:rPr lang="en-US" sz="2400" b="1">
                <a:latin typeface="Times New Roman" pitchFamily="18" charset="0"/>
              </a:rPr>
              <a:t>кстр</a:t>
            </a:r>
            <a:r>
              <a:rPr lang="sr-Cyrl-CS" sz="2400" b="1">
                <a:latin typeface="Times New Roman" pitchFamily="18" charset="0"/>
              </a:rPr>
              <a:t>а</a:t>
            </a:r>
            <a:r>
              <a:rPr lang="en-US" sz="2400" b="1">
                <a:latin typeface="Times New Roman" pitchFamily="18" charset="0"/>
              </a:rPr>
              <a:t>ц</a:t>
            </a:r>
            <a:r>
              <a:rPr lang="sr-Cyrl-CS" sz="2400" b="1">
                <a:latin typeface="Times New Roman" pitchFamily="18" charset="0"/>
              </a:rPr>
              <a:t>е</a:t>
            </a:r>
            <a:r>
              <a:rPr lang="en-US" sz="2400" b="1">
                <a:latin typeface="Times New Roman" pitchFamily="18" charset="0"/>
              </a:rPr>
              <a:t>лу</a:t>
            </a:r>
            <a:r>
              <a:rPr lang="sr-Cyrl-CS" sz="2400" b="1">
                <a:latin typeface="Times New Roman" pitchFamily="18" charset="0"/>
              </a:rPr>
              <a:t>л</a:t>
            </a:r>
            <a:r>
              <a:rPr lang="en-US" sz="2400" b="1">
                <a:latin typeface="Times New Roman" pitchFamily="18" charset="0"/>
              </a:rPr>
              <a:t>а</a:t>
            </a:r>
            <a:r>
              <a:rPr lang="sr-Cyrl-CS" sz="2400" b="1">
                <a:latin typeface="Times New Roman" pitchFamily="18" charset="0"/>
              </a:rPr>
              <a:t>р</a:t>
            </a:r>
            <a:r>
              <a:rPr lang="en-US" sz="2400" b="1">
                <a:latin typeface="Times New Roman" pitchFamily="18" charset="0"/>
              </a:rPr>
              <a:t>не </a:t>
            </a:r>
            <a:r>
              <a:rPr lang="sr-Cyrl-CS" sz="2400" b="1">
                <a:latin typeface="Times New Roman" pitchFamily="18" charset="0"/>
              </a:rPr>
              <a:t>те</a:t>
            </a:r>
            <a:r>
              <a:rPr lang="en-US" sz="2400" b="1">
                <a:latin typeface="Times New Roman" pitchFamily="18" charset="0"/>
              </a:rPr>
              <a:t>ч</a:t>
            </a:r>
            <a:r>
              <a:rPr lang="sr-Cyrl-CS" sz="2400" b="1">
                <a:latin typeface="Times New Roman" pitchFamily="18" charset="0"/>
              </a:rPr>
              <a:t>н</a:t>
            </a:r>
            <a:r>
              <a:rPr lang="en-US" sz="2400" b="1">
                <a:latin typeface="Times New Roman" pitchFamily="18" charset="0"/>
              </a:rPr>
              <a:t>ости</a:t>
            </a:r>
          </a:p>
          <a:p>
            <a:pPr lvl="2" eaLnBrk="0" hangingPunct="0"/>
            <a:endParaRPr lang="en-U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Times New Roman" pitchFamily="18" charset="0"/>
              </a:rPr>
              <a:t>·	</a:t>
            </a:r>
            <a:r>
              <a:rPr lang="sr-Cyrl-CS" sz="2400" b="1">
                <a:latin typeface="Times New Roman" pitchFamily="18" charset="0"/>
              </a:rPr>
              <a:t>о</a:t>
            </a:r>
            <a:r>
              <a:rPr lang="en-US" sz="2400" b="1">
                <a:latin typeface="Times New Roman" pitchFamily="18" charset="0"/>
              </a:rPr>
              <a:t>држању </a:t>
            </a:r>
            <a:r>
              <a:rPr lang="sr-Cyrl-CS" sz="2400" b="1">
                <a:latin typeface="Times New Roman" pitchFamily="18" charset="0"/>
              </a:rPr>
              <a:t>а</a:t>
            </a:r>
            <a:r>
              <a:rPr lang="en-US" sz="2400" b="1">
                <a:latin typeface="Times New Roman" pitchFamily="18" charset="0"/>
              </a:rPr>
              <a:t>ци</a:t>
            </a:r>
            <a:r>
              <a:rPr lang="sr-Cyrl-CS" sz="2400" b="1">
                <a:latin typeface="Times New Roman" pitchFamily="18" charset="0"/>
              </a:rPr>
              <a:t>д</a:t>
            </a:r>
            <a:r>
              <a:rPr lang="en-US" sz="2400" b="1">
                <a:latin typeface="Times New Roman" pitchFamily="18" charset="0"/>
              </a:rPr>
              <a:t>о-б</a:t>
            </a:r>
            <a:r>
              <a:rPr lang="sr-Cyrl-CS" sz="2400" b="1">
                <a:latin typeface="Times New Roman" pitchFamily="18" charset="0"/>
              </a:rPr>
              <a:t>а</a:t>
            </a:r>
            <a:r>
              <a:rPr lang="en-US" sz="2400" b="1">
                <a:latin typeface="Times New Roman" pitchFamily="18" charset="0"/>
              </a:rPr>
              <a:t>зне рав</a:t>
            </a:r>
            <a:r>
              <a:rPr lang="sr-Cyrl-CS" sz="2400" b="1">
                <a:latin typeface="Times New Roman" pitchFamily="18" charset="0"/>
              </a:rPr>
              <a:t>но</a:t>
            </a:r>
            <a:r>
              <a:rPr lang="en-US" sz="2400" b="1">
                <a:latin typeface="Times New Roman" pitchFamily="18" charset="0"/>
              </a:rPr>
              <a:t>т</a:t>
            </a:r>
            <a:r>
              <a:rPr lang="sr-Cyrl-CS" sz="2400" b="1">
                <a:latin typeface="Times New Roman" pitchFamily="18" charset="0"/>
              </a:rPr>
              <a:t>е</a:t>
            </a:r>
            <a:r>
              <a:rPr lang="en-US" sz="2400" b="1">
                <a:latin typeface="Times New Roman" pitchFamily="18" charset="0"/>
              </a:rPr>
              <a:t>ж</a:t>
            </a:r>
            <a:r>
              <a:rPr lang="sr-Cyrl-CS" sz="2400" b="1">
                <a:latin typeface="Times New Roman" pitchFamily="18" charset="0"/>
              </a:rPr>
              <a:t>е</a:t>
            </a:r>
            <a:endParaRPr lang="en-US" sz="2400" b="1">
              <a:latin typeface="Times New Roman" pitchFamily="18" charset="0"/>
            </a:endParaRPr>
          </a:p>
          <a:p>
            <a:pPr lvl="2" eaLnBrk="0" hangingPunct="0"/>
            <a:endParaRPr lang="en-US" sz="2400" b="1">
              <a:latin typeface="Times New Roman" pitchFamily="18" charset="0"/>
            </a:endParaRPr>
          </a:p>
          <a:p>
            <a:pPr lvl="2" eaLnBrk="0" hangingPunct="0"/>
            <a:r>
              <a:rPr lang="en-US" sz="2400">
                <a:latin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лучењ</a:t>
            </a:r>
            <a:r>
              <a:rPr lang="sr-Cyrl-CS" sz="2400" b="1">
                <a:latin typeface="Times New Roman" pitchFamily="18" charset="0"/>
              </a:rPr>
              <a:t>у</a:t>
            </a:r>
            <a:r>
              <a:rPr lang="en-US" sz="2400" b="1">
                <a:latin typeface="Times New Roman" pitchFamily="18" charset="0"/>
              </a:rPr>
              <a:t> х</a:t>
            </a:r>
            <a:r>
              <a:rPr lang="sr-Cyrl-CS" sz="2400" b="1">
                <a:latin typeface="Times New Roman" pitchFamily="18" charset="0"/>
              </a:rPr>
              <a:t>л</a:t>
            </a:r>
            <a:r>
              <a:rPr lang="en-US" sz="2400" b="1">
                <a:latin typeface="Times New Roman" pitchFamily="18" charset="0"/>
              </a:rPr>
              <a:t>ор</a:t>
            </a:r>
            <a:r>
              <a:rPr lang="sr-Cyrl-CS" sz="2400" b="1">
                <a:latin typeface="Times New Roman" pitchFamily="18" charset="0"/>
              </a:rPr>
              <a:t>о</a:t>
            </a:r>
            <a:r>
              <a:rPr lang="en-US" sz="2400" b="1">
                <a:latin typeface="Times New Roman" pitchFamily="18" charset="0"/>
              </a:rPr>
              <a:t>в</a:t>
            </a:r>
            <a:r>
              <a:rPr lang="sr-Cyrl-CS" sz="2400" b="1">
                <a:latin typeface="Times New Roman" pitchFamily="18" charset="0"/>
              </a:rPr>
              <a:t>о</a:t>
            </a:r>
            <a:r>
              <a:rPr lang="en-US" sz="2400" b="1">
                <a:latin typeface="Times New Roman" pitchFamily="18" charset="0"/>
              </a:rPr>
              <a:t>д</a:t>
            </a:r>
            <a:r>
              <a:rPr lang="sr-Cyrl-CS" sz="2400" b="1">
                <a:latin typeface="Times New Roman" pitchFamily="18" charset="0"/>
              </a:rPr>
              <a:t>о</a:t>
            </a:r>
            <a:r>
              <a:rPr lang="en-US" sz="2400" b="1">
                <a:latin typeface="Times New Roman" pitchFamily="18" charset="0"/>
              </a:rPr>
              <a:t>нич</a:t>
            </a:r>
            <a:r>
              <a:rPr lang="sr-Cyrl-CS" sz="2400" b="1">
                <a:latin typeface="Times New Roman" pitchFamily="18" charset="0"/>
              </a:rPr>
              <a:t>н</a:t>
            </a:r>
            <a:r>
              <a:rPr lang="en-US" sz="2400" b="1">
                <a:latin typeface="Times New Roman" pitchFamily="18" charset="0"/>
              </a:rPr>
              <a:t>е к</a:t>
            </a:r>
            <a:r>
              <a:rPr lang="sr-Cyrl-CS" sz="2400" b="1">
                <a:latin typeface="Times New Roman" pitchFamily="18" charset="0"/>
              </a:rPr>
              <a:t>и</a:t>
            </a:r>
            <a:r>
              <a:rPr lang="en-US" sz="2400" b="1">
                <a:latin typeface="Times New Roman" pitchFamily="18" charset="0"/>
              </a:rPr>
              <a:t>с</a:t>
            </a:r>
            <a:r>
              <a:rPr lang="sr-Cyrl-CS" sz="2400" b="1">
                <a:latin typeface="Times New Roman" pitchFamily="18" charset="0"/>
              </a:rPr>
              <a:t>е</a:t>
            </a:r>
            <a:r>
              <a:rPr lang="en-US" sz="2400" b="1">
                <a:latin typeface="Times New Roman" pitchFamily="18" charset="0"/>
              </a:rPr>
              <a:t>л</a:t>
            </a:r>
            <a:r>
              <a:rPr lang="sr-Cyrl-CS" sz="2400" b="1">
                <a:latin typeface="Times New Roman" pitchFamily="18" charset="0"/>
              </a:rPr>
              <a:t>ине</a:t>
            </a:r>
            <a:r>
              <a:rPr lang="en-US" sz="2400" b="1">
                <a:latin typeface="Times New Roman" pitchFamily="18" charset="0"/>
              </a:rPr>
              <a:t> у ж</a:t>
            </a:r>
            <a:r>
              <a:rPr lang="sr-Cyrl-CS" sz="2400" b="1">
                <a:latin typeface="Times New Roman" pitchFamily="18" charset="0"/>
              </a:rPr>
              <a:t>елу</a:t>
            </a:r>
            <a:r>
              <a:rPr lang="en-US" sz="2400" b="1">
                <a:latin typeface="Times New Roman" pitchFamily="18" charset="0"/>
              </a:rPr>
              <a:t>ц</a:t>
            </a:r>
            <a:r>
              <a:rPr lang="sr-Cyrl-CS" sz="2400" b="1">
                <a:latin typeface="Times New Roman" pitchFamily="18" charset="0"/>
              </a:rPr>
              <a:t>у</a:t>
            </a:r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8299342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3"/>
          <p:cNvSpPr txBox="1">
            <a:spLocks noChangeArrowheads="1"/>
          </p:cNvSpPr>
          <p:nvPr/>
        </p:nvSpPr>
        <p:spPr bwMode="auto">
          <a:xfrm>
            <a:off x="683568" y="476672"/>
            <a:ext cx="8279904" cy="643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numCol="2">
            <a:spAutoFit/>
          </a:bodyPr>
          <a:lstStyle/>
          <a:p>
            <a:pPr algn="just" eaLnBrk="0" hangingPunct="0"/>
            <a:r>
              <a:rPr lang="nl-NL" sz="1400" b="1" dirty="0">
                <a:latin typeface="Times New Roman" pitchFamily="18" charset="0"/>
              </a:rPr>
              <a:t>ГЛАВНИ </a:t>
            </a:r>
            <a:r>
              <a:rPr lang="sr-Cyrl-RS" sz="1400" b="1" dirty="0" smtClean="0">
                <a:latin typeface="Times New Roman" pitchFamily="18" charset="0"/>
              </a:rPr>
              <a:t>НУТРИТИВНИ </a:t>
            </a:r>
            <a:r>
              <a:rPr lang="nl-NL" sz="1400" b="1" dirty="0" smtClean="0">
                <a:latin typeface="Times New Roman" pitchFamily="18" charset="0"/>
              </a:rPr>
              <a:t>ИЗВОР</a:t>
            </a:r>
            <a:r>
              <a:rPr lang="sr-Cyrl-RS" sz="1400" b="1" dirty="0" smtClean="0">
                <a:latin typeface="Times New Roman" pitchFamily="18" charset="0"/>
              </a:rPr>
              <a:t>И</a:t>
            </a:r>
            <a:endParaRPr lang="nl-NL" sz="1400" b="1" dirty="0">
              <a:latin typeface="Times New Roman" pitchFamily="18" charset="0"/>
            </a:endParaRPr>
          </a:p>
          <a:p>
            <a:pPr algn="just" eaLnBrk="0" hangingPunct="0"/>
            <a:endParaRPr lang="nl-NL" sz="2000" b="1" dirty="0">
              <a:latin typeface="Times New Roman" pitchFamily="18" charset="0"/>
            </a:endParaRPr>
          </a:p>
          <a:p>
            <a:pPr lvl="2" algn="just" eaLnBrk="0" hangingPunct="0"/>
            <a:r>
              <a:rPr lang="nl-NL" sz="20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000" b="1" i="1" dirty="0">
                <a:latin typeface="Times New Roman" pitchFamily="18" charset="0"/>
              </a:rPr>
              <a:t>Намирнице животињског порекла</a:t>
            </a:r>
          </a:p>
          <a:p>
            <a:pPr algn="just" eaLnBrk="0" hangingPunct="0"/>
            <a:endParaRPr lang="nl-NL" sz="2000" b="1" dirty="0">
              <a:latin typeface="Times New Roman" pitchFamily="18" charset="0"/>
            </a:endParaRPr>
          </a:p>
          <a:p>
            <a:pPr lvl="3" algn="just" eaLnBrk="0" hangingPunct="0"/>
            <a:r>
              <a:rPr lang="nl-NL" sz="20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000" b="1" dirty="0">
                <a:latin typeface="Times New Roman" pitchFamily="18" charset="0"/>
              </a:rPr>
              <a:t>месо</a:t>
            </a:r>
          </a:p>
          <a:p>
            <a:pPr algn="just" eaLnBrk="0" hangingPunct="0"/>
            <a:endParaRPr lang="nl-NL" sz="2000" b="1" dirty="0">
              <a:latin typeface="Times New Roman" pitchFamily="18" charset="0"/>
            </a:endParaRPr>
          </a:p>
          <a:p>
            <a:pPr lvl="2" algn="just" eaLnBrk="0" hangingPunct="0"/>
            <a:r>
              <a:rPr lang="nl-NL" sz="20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000" b="1" i="1" dirty="0">
                <a:latin typeface="Times New Roman" pitchFamily="18" charset="0"/>
              </a:rPr>
              <a:t>Намирнице биљног порекла</a:t>
            </a:r>
          </a:p>
          <a:p>
            <a:pPr algn="just" eaLnBrk="0" hangingPunct="0"/>
            <a:endParaRPr lang="nl-NL" sz="2000" b="1" dirty="0">
              <a:latin typeface="Times New Roman" pitchFamily="18" charset="0"/>
            </a:endParaRPr>
          </a:p>
          <a:p>
            <a:pPr lvl="3" algn="just" eaLnBrk="0" hangingPunct="0"/>
            <a:r>
              <a:rPr lang="nl-NL" sz="20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000" b="1" dirty="0">
                <a:latin typeface="Times New Roman" pitchFamily="18" charset="0"/>
              </a:rPr>
              <a:t>поврће</a:t>
            </a:r>
          </a:p>
          <a:p>
            <a:pPr lvl="3" eaLnBrk="0" hangingPunct="0">
              <a:buFont typeface="Wingdings" pitchFamily="2" charset="2"/>
              <a:buChar char="Ø"/>
            </a:pPr>
            <a:r>
              <a:rPr lang="sr-Cyrl-RS" sz="2000" b="1" dirty="0" smtClean="0">
                <a:latin typeface="Times New Roman" pitchFamily="18" charset="0"/>
              </a:rPr>
              <a:t>    </a:t>
            </a:r>
            <a:r>
              <a:rPr lang="nl-NL" sz="2000" b="1" dirty="0" smtClean="0">
                <a:latin typeface="Times New Roman" pitchFamily="18" charset="0"/>
              </a:rPr>
              <a:t>воће </a:t>
            </a:r>
            <a:endParaRPr lang="sr-Cyrl-RS" sz="2000" b="1" dirty="0" smtClean="0">
              <a:latin typeface="Times New Roman" pitchFamily="18" charset="0"/>
            </a:endParaRPr>
          </a:p>
          <a:p>
            <a:pPr lvl="3" eaLnBrk="0" hangingPunct="0"/>
            <a:endParaRPr lang="sr-Cyrl-RS" sz="2000" b="1" dirty="0">
              <a:latin typeface="Times New Roman" pitchFamily="18" charset="0"/>
            </a:endParaRPr>
          </a:p>
          <a:p>
            <a:pPr lvl="3" eaLnBrk="0" hangingPunct="0"/>
            <a:endParaRPr lang="sr-Cyrl-RS" sz="2000" b="1" dirty="0" smtClean="0">
              <a:latin typeface="Times New Roman" pitchFamily="18" charset="0"/>
            </a:endParaRPr>
          </a:p>
          <a:p>
            <a:r>
              <a:rPr lang="de-DE" b="1" dirty="0">
                <a:latin typeface="Times New Roman" pitchFamily="18" charset="0"/>
              </a:rPr>
              <a:t>ДНЕВНЕ ПОТРЕБЕ</a:t>
            </a:r>
          </a:p>
          <a:p>
            <a:endParaRPr lang="de-DE" b="1" dirty="0">
              <a:latin typeface="Times New Roman" pitchFamily="18" charset="0"/>
            </a:endParaRPr>
          </a:p>
          <a:p>
            <a:r>
              <a:rPr lang="sr-Cyrl-CS" b="1" i="1" dirty="0">
                <a:latin typeface="Times New Roman" pitchFamily="18" charset="0"/>
              </a:rPr>
              <a:t>П</a:t>
            </a:r>
            <a:r>
              <a:rPr lang="de-DE" b="1" i="1" dirty="0">
                <a:latin typeface="Times New Roman" pitchFamily="18" charset="0"/>
              </a:rPr>
              <a:t>репо</a:t>
            </a:r>
            <a:r>
              <a:rPr lang="sr-Cyrl-CS" b="1" i="1" dirty="0">
                <a:latin typeface="Times New Roman" pitchFamily="18" charset="0"/>
              </a:rPr>
              <a:t>р</a:t>
            </a:r>
            <a:r>
              <a:rPr lang="de-DE" b="1" i="1" dirty="0">
                <a:latin typeface="Times New Roman" pitchFamily="18" charset="0"/>
              </a:rPr>
              <a:t>уч</a:t>
            </a:r>
            <a:r>
              <a:rPr lang="sr-Cyrl-CS" b="1" i="1" dirty="0">
                <a:latin typeface="Times New Roman" pitchFamily="18" charset="0"/>
              </a:rPr>
              <a:t>е</a:t>
            </a:r>
            <a:r>
              <a:rPr lang="de-DE" b="1" i="1" dirty="0">
                <a:latin typeface="Times New Roman" pitchFamily="18" charset="0"/>
              </a:rPr>
              <a:t>н </a:t>
            </a:r>
            <a:r>
              <a:rPr lang="sr-Cyrl-CS" b="1" i="1" dirty="0">
                <a:latin typeface="Times New Roman" pitchFamily="18" charset="0"/>
              </a:rPr>
              <a:t>уно</a:t>
            </a:r>
            <a:r>
              <a:rPr lang="de-DE" b="1" i="1" dirty="0">
                <a:latin typeface="Times New Roman" pitchFamily="18" charset="0"/>
              </a:rPr>
              <a:t>с </a:t>
            </a:r>
          </a:p>
          <a:p>
            <a:endParaRPr lang="de-DE" b="1" dirty="0">
              <a:latin typeface="Times New Roman" pitchFamily="18" charset="0"/>
            </a:endParaRPr>
          </a:p>
          <a:p>
            <a:pPr lvl="2"/>
            <a:r>
              <a:rPr lang="de-DE" dirty="0">
                <a:latin typeface="Times New Roman" pitchFamily="18" charset="0"/>
              </a:rPr>
              <a:t>	</a:t>
            </a:r>
            <a:r>
              <a:rPr lang="en-US" b="1" dirty="0">
                <a:latin typeface="Times New Roman" pitchFamily="18" charset="0"/>
              </a:rPr>
              <a:t>500 mg </a:t>
            </a:r>
            <a:r>
              <a:rPr lang="sr-Cyrl-CS" b="1" dirty="0">
                <a:latin typeface="Times New Roman" pitchFamily="18" charset="0"/>
              </a:rPr>
              <a:t>н</a:t>
            </a:r>
            <a:r>
              <a:rPr lang="en-US" b="1" dirty="0" err="1">
                <a:latin typeface="Times New Roman" pitchFamily="18" charset="0"/>
              </a:rPr>
              <a:t>оворође</a:t>
            </a:r>
            <a:r>
              <a:rPr lang="sr-Cyrl-CS" b="1" dirty="0">
                <a:latin typeface="Times New Roman" pitchFamily="18" charset="0"/>
              </a:rPr>
              <a:t>нч</a:t>
            </a:r>
            <a:r>
              <a:rPr lang="en-US" b="1" dirty="0" err="1">
                <a:latin typeface="Times New Roman" pitchFamily="18" charset="0"/>
              </a:rPr>
              <a:t>ад</a:t>
            </a:r>
            <a:endParaRPr lang="en-US" b="1" dirty="0">
              <a:latin typeface="Times New Roman" pitchFamily="18" charset="0"/>
            </a:endParaRPr>
          </a:p>
          <a:p>
            <a:pPr lvl="2"/>
            <a:r>
              <a:rPr lang="en-US" dirty="0">
                <a:latin typeface="Times New Roman" pitchFamily="18" charset="0"/>
              </a:rPr>
              <a:t>	</a:t>
            </a:r>
            <a:r>
              <a:rPr lang="en-US" b="1" dirty="0">
                <a:latin typeface="Times New Roman" pitchFamily="18" charset="0"/>
              </a:rPr>
              <a:t>1000-2000 mg </a:t>
            </a:r>
            <a:r>
              <a:rPr lang="sr-Cyrl-CS" b="1" dirty="0">
                <a:latin typeface="Times New Roman" pitchFamily="18" charset="0"/>
              </a:rPr>
              <a:t>д</a:t>
            </a:r>
            <a:r>
              <a:rPr lang="en-US" b="1" dirty="0" err="1">
                <a:latin typeface="Times New Roman" pitchFamily="18" charset="0"/>
              </a:rPr>
              <a:t>ец</a:t>
            </a:r>
            <a:r>
              <a:rPr lang="sr-Cyrl-CS" b="1" dirty="0">
                <a:latin typeface="Times New Roman" pitchFamily="18" charset="0"/>
              </a:rPr>
              <a:t>а</a:t>
            </a:r>
            <a:endParaRPr lang="en-US" b="1" dirty="0">
              <a:latin typeface="Times New Roman" pitchFamily="18" charset="0"/>
            </a:endParaRPr>
          </a:p>
          <a:p>
            <a:pPr lvl="2"/>
            <a:r>
              <a:rPr lang="en-US" dirty="0">
                <a:latin typeface="Times New Roman" pitchFamily="18" charset="0"/>
              </a:rPr>
              <a:t>	</a:t>
            </a:r>
            <a:r>
              <a:rPr lang="en-US" b="1" dirty="0">
                <a:latin typeface="Times New Roman" pitchFamily="18" charset="0"/>
              </a:rPr>
              <a:t>2000 mg о</a:t>
            </a:r>
            <a:r>
              <a:rPr lang="sr-Cyrl-CS" b="1" dirty="0">
                <a:latin typeface="Times New Roman" pitchFamily="18" charset="0"/>
              </a:rPr>
              <a:t>д</a:t>
            </a:r>
            <a:r>
              <a:rPr lang="en-US" b="1" dirty="0" err="1">
                <a:latin typeface="Times New Roman" pitchFamily="18" charset="0"/>
              </a:rPr>
              <a:t>расли</a:t>
            </a:r>
            <a:endParaRPr lang="en-US" b="1" dirty="0">
              <a:latin typeface="Times New Roman" pitchFamily="18" charset="0"/>
            </a:endParaRPr>
          </a:p>
          <a:p>
            <a:pPr algn="just" eaLnBrk="0" hangingPunct="0"/>
            <a:endParaRPr lang="de-DE" sz="2400" b="1" dirty="0">
              <a:latin typeface="Times New Roman" pitchFamily="18" charset="0"/>
            </a:endParaRPr>
          </a:p>
          <a:p>
            <a:pPr algn="just" eaLnBrk="0" hangingPunct="0"/>
            <a:r>
              <a:rPr lang="sr-Cyrl-CS" sz="2400" b="1" i="1" dirty="0">
                <a:latin typeface="Times New Roman" pitchFamily="18" charset="0"/>
              </a:rPr>
              <a:t>Дефицит</a:t>
            </a:r>
            <a:endParaRPr lang="en-US" sz="2400" b="1" i="1" dirty="0">
              <a:latin typeface="Times New Roman" pitchFamily="18" charset="0"/>
            </a:endParaRPr>
          </a:p>
          <a:p>
            <a:pPr algn="just" eaLnBrk="0" hangingPunct="0"/>
            <a:endParaRPr lang="en-US" sz="2400" b="1" dirty="0">
              <a:latin typeface="Times New Roman" pitchFamily="18" charset="0"/>
            </a:endParaRPr>
          </a:p>
          <a:p>
            <a:pPr lvl="1" algn="just" eaLnBrk="0" hangingPunct="0"/>
            <a:r>
              <a:rPr lang="sr-Cyrl-CS" sz="2400" b="1" dirty="0">
                <a:latin typeface="Times New Roman" pitchFamily="18" charset="0"/>
              </a:rPr>
              <a:t>Недостатак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</a:rPr>
              <a:t>хлора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</a:rPr>
              <a:t>није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</a:rPr>
              <a:t>забележен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</a:rPr>
              <a:t>код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</a:rPr>
              <a:t>здравих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</a:rPr>
              <a:t>особа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</a:rPr>
              <a:t>при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</a:rPr>
              <a:t>уобичајеној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</a:rPr>
              <a:t>исхрани</a:t>
            </a:r>
            <a:r>
              <a:rPr lang="en-US" sz="2400" b="1" dirty="0">
                <a:latin typeface="Times New Roman" pitchFamily="18" charset="0"/>
              </a:rPr>
              <a:t>.</a:t>
            </a:r>
          </a:p>
          <a:p>
            <a:pPr algn="just" eaLnBrk="0" hangingPunct="0"/>
            <a:endParaRPr lang="en-US" sz="2400" b="1" dirty="0">
              <a:latin typeface="Times New Roman" pitchFamily="18" charset="0"/>
            </a:endParaRPr>
          </a:p>
          <a:p>
            <a:pPr algn="just" eaLnBrk="0" hangingPunct="0"/>
            <a:r>
              <a:rPr lang="sr-Cyrl-CS" sz="2400" b="1" i="1" dirty="0">
                <a:latin typeface="Times New Roman" pitchFamily="18" charset="0"/>
              </a:rPr>
              <a:t>Токсичност</a:t>
            </a:r>
            <a:endParaRPr lang="en-US" sz="2400" b="1" i="1" dirty="0">
              <a:latin typeface="Times New Roman" pitchFamily="18" charset="0"/>
            </a:endParaRPr>
          </a:p>
          <a:p>
            <a:pPr algn="just" eaLnBrk="0" hangingPunct="0"/>
            <a:endParaRPr lang="en-US" sz="2400" b="1" dirty="0">
              <a:latin typeface="Times New Roman" pitchFamily="18" charset="0"/>
            </a:endParaRPr>
          </a:p>
          <a:p>
            <a:pPr lvl="1" algn="just" eaLnBrk="0" hangingPunct="0"/>
            <a:r>
              <a:rPr lang="sr-Cyrl-CS" sz="2400" b="1" dirty="0">
                <a:latin typeface="Times New Roman" pitchFamily="18" charset="0"/>
              </a:rPr>
              <a:t>Није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</a:rPr>
              <a:t>уобичајена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</a:rPr>
              <a:t>појава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</a:rPr>
              <a:t>нежељених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</a:rPr>
              <a:t>ефеката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</a:rPr>
              <a:t>при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</a:rPr>
              <a:t>уносу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</a:rPr>
              <a:t>хлора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</a:rPr>
              <a:t>из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sr-Cyrl-CS" sz="2400" b="1" dirty="0">
                <a:latin typeface="Times New Roman" pitchFamily="18" charset="0"/>
              </a:rPr>
              <a:t>хране</a:t>
            </a:r>
            <a:r>
              <a:rPr lang="en-US" sz="2400" b="1" dirty="0">
                <a:latin typeface="Times New Roman" pitchFamily="18" charset="0"/>
              </a:rPr>
              <a:t>. </a:t>
            </a:r>
          </a:p>
          <a:p>
            <a:pPr lvl="3" eaLnBrk="0" hangingPunct="0"/>
            <a:endParaRPr lang="sr-Cyrl-CS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4276690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3"/>
          <p:cNvSpPr txBox="1">
            <a:spLocks noChangeArrowheads="1"/>
          </p:cNvSpPr>
          <p:nvPr/>
        </p:nvSpPr>
        <p:spPr bwMode="auto">
          <a:xfrm>
            <a:off x="467544" y="764704"/>
            <a:ext cx="78486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nl-NL" sz="2000" b="1" dirty="0">
                <a:latin typeface="Times New Roman" pitchFamily="18" charset="0"/>
              </a:rPr>
              <a:t>ГВОЖЂЕ - з</a:t>
            </a:r>
            <a:r>
              <a:rPr lang="en-US" sz="2000" b="1" i="1" dirty="0" err="1">
                <a:latin typeface="Times New Roman" pitchFamily="18" charset="0"/>
              </a:rPr>
              <a:t>начај</a:t>
            </a:r>
            <a:endParaRPr lang="en-US" sz="2000" b="1" i="1" dirty="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en-US" sz="2000" dirty="0">
              <a:latin typeface="Times New Roman" pitchFamily="18" charset="0"/>
            </a:endParaRPr>
          </a:p>
          <a:p>
            <a:pPr algn="just" eaLnBrk="0" hangingPunct="0"/>
            <a:r>
              <a:rPr lang="en-US" sz="2000" b="1" dirty="0" err="1">
                <a:latin typeface="Times New Roman" pitchFamily="18" charset="0"/>
              </a:rPr>
              <a:t>Гвожђе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се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налази</a:t>
            </a:r>
            <a:r>
              <a:rPr lang="en-US" sz="2000" b="1" dirty="0">
                <a:latin typeface="Times New Roman" pitchFamily="18" charset="0"/>
              </a:rPr>
              <a:t> у </a:t>
            </a:r>
            <a:r>
              <a:rPr lang="en-US" sz="2000" b="1" dirty="0" err="1">
                <a:latin typeface="Times New Roman" pitchFamily="18" charset="0"/>
              </a:rPr>
              <a:t>организму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људи</a:t>
            </a:r>
            <a:r>
              <a:rPr lang="en-US" sz="2000" b="1" dirty="0">
                <a:latin typeface="Times New Roman" pitchFamily="18" charset="0"/>
              </a:rPr>
              <a:t> у </a:t>
            </a:r>
            <a:r>
              <a:rPr lang="en-US" sz="2000" b="1" dirty="0" err="1">
                <a:latin typeface="Times New Roman" pitchFamily="18" charset="0"/>
              </a:rPr>
              <a:t>количини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од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око</a:t>
            </a:r>
            <a:r>
              <a:rPr lang="en-US" sz="2000" b="1" dirty="0">
                <a:latin typeface="Times New Roman" pitchFamily="18" charset="0"/>
              </a:rPr>
              <a:t> 4-5 г (</a:t>
            </a:r>
            <a:r>
              <a:rPr lang="en-US" sz="2000" b="1" i="1" dirty="0">
                <a:latin typeface="Times New Roman" pitchFamily="18" charset="0"/>
              </a:rPr>
              <a:t>45 mg/kg TM</a:t>
            </a:r>
            <a:r>
              <a:rPr lang="en-US" sz="2000" b="1" dirty="0">
                <a:latin typeface="Times New Roman" pitchFamily="18" charset="0"/>
              </a:rPr>
              <a:t>) и </a:t>
            </a:r>
            <a:r>
              <a:rPr lang="en-US" sz="2000" b="1" dirty="0" err="1">
                <a:latin typeface="Times New Roman" pitchFamily="18" charset="0"/>
              </a:rPr>
              <a:t>има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значај</a:t>
            </a:r>
            <a:r>
              <a:rPr lang="en-US" sz="2000" b="1" dirty="0">
                <a:latin typeface="Times New Roman" pitchFamily="18" charset="0"/>
              </a:rPr>
              <a:t> у </a:t>
            </a:r>
            <a:r>
              <a:rPr lang="en-US" sz="2000" b="1" dirty="0" err="1">
                <a:latin typeface="Times New Roman" pitchFamily="18" charset="0"/>
              </a:rPr>
              <a:t>градњи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хемоглобина</a:t>
            </a:r>
            <a:r>
              <a:rPr lang="en-US" sz="2000" b="1" dirty="0">
                <a:latin typeface="Times New Roman" pitchFamily="18" charset="0"/>
              </a:rPr>
              <a:t> (</a:t>
            </a:r>
            <a:r>
              <a:rPr lang="en-US" sz="2000" b="1" i="1" dirty="0" err="1">
                <a:latin typeface="Times New Roman" pitchFamily="18" charset="0"/>
              </a:rPr>
              <a:t>има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га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до</a:t>
            </a:r>
            <a:r>
              <a:rPr lang="en-US" sz="2000" b="1" i="1" dirty="0">
                <a:latin typeface="Times New Roman" pitchFamily="18" charset="0"/>
              </a:rPr>
              <a:t> 70%</a:t>
            </a:r>
            <a:r>
              <a:rPr lang="en-US" sz="2000" b="1" dirty="0">
                <a:latin typeface="Times New Roman" pitchFamily="18" charset="0"/>
              </a:rPr>
              <a:t>) и </a:t>
            </a:r>
            <a:r>
              <a:rPr lang="en-US" sz="2000" b="1" dirty="0" err="1">
                <a:latin typeface="Times New Roman" pitchFamily="18" charset="0"/>
              </a:rPr>
              <a:t>миоглобина</a:t>
            </a:r>
            <a:r>
              <a:rPr lang="en-US" sz="2000" b="1" dirty="0">
                <a:latin typeface="Times New Roman" pitchFamily="18" charset="0"/>
              </a:rPr>
              <a:t> (</a:t>
            </a:r>
            <a:r>
              <a:rPr lang="en-US" sz="2000" b="1" i="1" dirty="0">
                <a:latin typeface="Times New Roman" pitchFamily="18" charset="0"/>
              </a:rPr>
              <a:t>5%</a:t>
            </a:r>
            <a:r>
              <a:rPr lang="en-US" sz="2000" b="1" dirty="0">
                <a:latin typeface="Times New Roman" pitchFamily="18" charset="0"/>
              </a:rPr>
              <a:t>)</a:t>
            </a:r>
            <a:r>
              <a:rPr lang="en-US" sz="2000" b="1" i="1" dirty="0">
                <a:latin typeface="Times New Roman" pitchFamily="18" charset="0"/>
              </a:rPr>
              <a:t>.</a:t>
            </a:r>
            <a:endParaRPr lang="en-US" sz="2000" b="1" dirty="0">
              <a:latin typeface="Times New Roman" pitchFamily="18" charset="0"/>
            </a:endParaRPr>
          </a:p>
          <a:p>
            <a:pPr algn="just" eaLnBrk="0" hangingPunct="0"/>
            <a:r>
              <a:rPr lang="nl-NL" sz="2000" b="1" dirty="0">
                <a:latin typeface="Times New Roman" pitchFamily="18" charset="0"/>
              </a:rPr>
              <a:t>Битан је за:</a:t>
            </a:r>
          </a:p>
          <a:p>
            <a:pPr algn="just" eaLnBrk="0" hangingPunct="0"/>
            <a:endParaRPr lang="nl-NL" sz="2000" b="1" dirty="0">
              <a:latin typeface="Times New Roman" pitchFamily="18" charset="0"/>
            </a:endParaRPr>
          </a:p>
          <a:p>
            <a:pPr lvl="2" algn="just" eaLnBrk="0" hangingPunct="0"/>
            <a:r>
              <a:rPr lang="nl-NL" sz="20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 dirty="0" err="1">
                <a:latin typeface="Times New Roman" pitchFamily="18" charset="0"/>
              </a:rPr>
              <a:t>пренос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кисеоника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од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плућа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до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ткива</a:t>
            </a:r>
            <a:endParaRPr lang="en-US" sz="2000" b="1" dirty="0">
              <a:latin typeface="Times New Roman" pitchFamily="18" charset="0"/>
            </a:endParaRPr>
          </a:p>
          <a:p>
            <a:pPr lvl="2" algn="just" eaLnBrk="0" hangingPunct="0"/>
            <a:endParaRPr lang="en-US" sz="2000" b="1" dirty="0">
              <a:latin typeface="Times New Roman" pitchFamily="18" charset="0"/>
            </a:endParaRPr>
          </a:p>
          <a:p>
            <a:pPr lvl="2" eaLnBrk="0" hangingPunct="0"/>
            <a:r>
              <a:rPr lang="en-US" sz="20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 dirty="0" err="1">
                <a:latin typeface="Times New Roman" pitchFamily="18" charset="0"/>
              </a:rPr>
              <a:t>као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медиј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за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транспорт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електрона</a:t>
            </a:r>
            <a:r>
              <a:rPr lang="en-US" sz="2000" b="1" dirty="0">
                <a:latin typeface="Times New Roman" pitchFamily="18" charset="0"/>
              </a:rPr>
              <a:t> </a:t>
            </a:r>
          </a:p>
          <a:p>
            <a:pPr lvl="2" eaLnBrk="0" hangingPunct="0"/>
            <a:r>
              <a:rPr lang="en-US" sz="2000" b="1" dirty="0">
                <a:latin typeface="Times New Roman" pitchFamily="18" charset="0"/>
              </a:rPr>
              <a:t>	</a:t>
            </a:r>
            <a:r>
              <a:rPr lang="en-US" sz="2000" b="1" dirty="0" err="1">
                <a:latin typeface="Times New Roman" pitchFamily="18" charset="0"/>
              </a:rPr>
              <a:t>међу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ћелијама</a:t>
            </a:r>
            <a:endParaRPr lang="en-US" sz="2000" b="1" dirty="0">
              <a:latin typeface="Times New Roman" pitchFamily="18" charset="0"/>
            </a:endParaRPr>
          </a:p>
          <a:p>
            <a:pPr lvl="2" eaLnBrk="0" hangingPunct="0"/>
            <a:endParaRPr lang="en-US" sz="2000" b="1" dirty="0">
              <a:latin typeface="Times New Roman" pitchFamily="18" charset="0"/>
            </a:endParaRPr>
          </a:p>
          <a:p>
            <a:pPr lvl="2" eaLnBrk="0" hangingPunct="0"/>
            <a:r>
              <a:rPr lang="en-US" sz="20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 dirty="0" err="1">
                <a:latin typeface="Times New Roman" pitchFamily="18" charset="0"/>
              </a:rPr>
              <a:t>као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интегрални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део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бројних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ензима</a:t>
            </a:r>
            <a:r>
              <a:rPr lang="en-US" sz="2000" b="1" dirty="0">
                <a:latin typeface="Times New Roman" pitchFamily="18" charset="0"/>
              </a:rPr>
              <a:t> </a:t>
            </a:r>
          </a:p>
          <a:p>
            <a:pPr lvl="2" eaLnBrk="0" hangingPunct="0"/>
            <a:r>
              <a:rPr lang="en-US" sz="2000" b="1" dirty="0">
                <a:latin typeface="Times New Roman" pitchFamily="18" charset="0"/>
              </a:rPr>
              <a:t>	</a:t>
            </a:r>
            <a:r>
              <a:rPr lang="en-US" sz="2000" b="1" dirty="0" err="1">
                <a:latin typeface="Times New Roman" pitchFamily="18" charset="0"/>
              </a:rPr>
              <a:t>цитохром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групе</a:t>
            </a:r>
            <a:endParaRPr lang="en-US" sz="2000" dirty="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en-US" sz="20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5857011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3"/>
          <p:cNvSpPr txBox="1">
            <a:spLocks noChangeArrowheads="1"/>
          </p:cNvSpPr>
          <p:nvPr/>
        </p:nvSpPr>
        <p:spPr bwMode="auto">
          <a:xfrm>
            <a:off x="685800" y="1779588"/>
            <a:ext cx="78486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nl-NL" sz="2800" b="1">
                <a:latin typeface="Times New Roman" pitchFamily="18" charset="0"/>
              </a:rPr>
              <a:t>ГВОЖЂЕ - </a:t>
            </a:r>
            <a:r>
              <a:rPr lang="en-US" sz="3200" b="1" i="1">
                <a:latin typeface="Times New Roman" pitchFamily="18" charset="0"/>
              </a:rPr>
              <a:t>улога</a:t>
            </a:r>
          </a:p>
          <a:p>
            <a:pPr algn="just" eaLnBrk="0" hangingPunct="0"/>
            <a:endParaRPr lang="nl-NL" sz="2400" b="1">
              <a:latin typeface="Times New Roman" pitchFamily="18" charset="0"/>
            </a:endParaRPr>
          </a:p>
          <a:p>
            <a:pPr algn="just" eaLnBrk="0" hangingPunct="0"/>
            <a:endParaRPr lang="nl-NL" sz="2800" b="1"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Депонује се везан за беланчевине у облику:</a:t>
            </a:r>
          </a:p>
          <a:p>
            <a:pPr algn="just" eaLnBrk="0" hangingPunct="0"/>
            <a:endParaRPr lang="nl-NL" sz="2800" b="1">
              <a:latin typeface="Times New Roman" pitchFamily="18" charset="0"/>
            </a:endParaRPr>
          </a:p>
          <a:p>
            <a:pPr lvl="2" algn="just" eaLnBrk="0" hangingPunct="0">
              <a:buFontTx/>
              <a:buChar char="•"/>
            </a:pPr>
            <a:r>
              <a:rPr lang="nl-NL" sz="2800" b="1">
                <a:latin typeface="Times New Roman" pitchFamily="18" charset="0"/>
              </a:rPr>
              <a:t> феритина (</a:t>
            </a:r>
            <a:r>
              <a:rPr lang="nl-NL" sz="2800" b="1" i="1">
                <a:latin typeface="Times New Roman" pitchFamily="18" charset="0"/>
              </a:rPr>
              <a:t>20%</a:t>
            </a:r>
            <a:r>
              <a:rPr lang="nl-NL" sz="2800" b="1">
                <a:latin typeface="Times New Roman" pitchFamily="18" charset="0"/>
              </a:rPr>
              <a:t>)</a:t>
            </a:r>
          </a:p>
          <a:p>
            <a:pPr lvl="2" algn="just" eaLnBrk="0" hangingPunct="0">
              <a:buFontTx/>
              <a:buChar char="•"/>
            </a:pPr>
            <a:endParaRPr lang="nl-NL" b="1">
              <a:latin typeface="Times New Roman" pitchFamily="18" charset="0"/>
            </a:endParaRPr>
          </a:p>
          <a:p>
            <a:pPr lvl="2" algn="just" eaLnBrk="0" hangingPunct="0">
              <a:buFontTx/>
              <a:buChar char="•"/>
            </a:pPr>
            <a:r>
              <a:rPr lang="nl-NL" sz="2800" b="1">
                <a:latin typeface="Times New Roman" pitchFamily="18" charset="0"/>
              </a:rPr>
              <a:t> хемосидерина</a:t>
            </a:r>
          </a:p>
          <a:p>
            <a:pPr lvl="2" algn="just" eaLnBrk="0" hangingPunct="0">
              <a:buFontTx/>
              <a:buChar char="•"/>
            </a:pPr>
            <a:endParaRPr lang="nl-NL" b="1">
              <a:latin typeface="Times New Roman" pitchFamily="18" charset="0"/>
            </a:endParaRPr>
          </a:p>
          <a:p>
            <a:pPr lvl="2" algn="just" eaLnBrk="0" hangingPunct="0">
              <a:buFontTx/>
              <a:buChar char="•"/>
            </a:pPr>
            <a:r>
              <a:rPr lang="nl-NL" sz="2800" b="1">
                <a:latin typeface="Times New Roman" pitchFamily="18" charset="0"/>
              </a:rPr>
              <a:t> трансферина (</a:t>
            </a:r>
            <a:r>
              <a:rPr lang="nl-NL" sz="2800" b="1" i="1">
                <a:latin typeface="Times New Roman" pitchFamily="18" charset="0"/>
              </a:rPr>
              <a:t>служи за траспорт гвожђа међу  ткивима</a:t>
            </a:r>
            <a:r>
              <a:rPr lang="nl-NL" sz="2800" b="1">
                <a:latin typeface="Times New Roman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2662877871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3"/>
          <p:cNvSpPr txBox="1">
            <a:spLocks noChangeArrowheads="1"/>
          </p:cNvSpPr>
          <p:nvPr/>
        </p:nvSpPr>
        <p:spPr bwMode="auto">
          <a:xfrm>
            <a:off x="179512" y="188640"/>
            <a:ext cx="8784976" cy="7232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nl-NL" sz="1600" b="1" dirty="0">
                <a:latin typeface="Times New Roman" pitchFamily="18" charset="0"/>
              </a:rPr>
              <a:t>ГВОЖЂЕ -</a:t>
            </a:r>
            <a:r>
              <a:rPr lang="en-US" sz="1600" b="1" i="1" dirty="0" err="1">
                <a:latin typeface="Times New Roman" pitchFamily="18" charset="0"/>
              </a:rPr>
              <a:t>Биланс</a:t>
            </a:r>
            <a:r>
              <a:rPr lang="en-US" sz="1600" b="1" i="1" dirty="0">
                <a:latin typeface="Times New Roman" pitchFamily="18" charset="0"/>
              </a:rPr>
              <a:t> </a:t>
            </a:r>
            <a:r>
              <a:rPr lang="en-US" sz="1600" b="1" i="1" dirty="0" err="1">
                <a:latin typeface="Times New Roman" pitchFamily="18" charset="0"/>
              </a:rPr>
              <a:t>гвожђа</a:t>
            </a:r>
            <a:r>
              <a:rPr lang="en-US" sz="1600" b="1" i="1" dirty="0">
                <a:latin typeface="Times New Roman" pitchFamily="18" charset="0"/>
              </a:rPr>
              <a:t> и </a:t>
            </a:r>
            <a:r>
              <a:rPr lang="en-US" sz="1600" b="1" i="1" dirty="0" err="1">
                <a:latin typeface="Times New Roman" pitchFamily="18" charset="0"/>
              </a:rPr>
              <a:t>потребан</a:t>
            </a:r>
            <a:r>
              <a:rPr lang="en-US" sz="1600" b="1" i="1" dirty="0">
                <a:latin typeface="Times New Roman" pitchFamily="18" charset="0"/>
              </a:rPr>
              <a:t> </a:t>
            </a:r>
            <a:r>
              <a:rPr lang="en-US" sz="1600" b="1" i="1" dirty="0" err="1">
                <a:latin typeface="Times New Roman" pitchFamily="18" charset="0"/>
              </a:rPr>
              <a:t>унос</a:t>
            </a:r>
            <a:endParaRPr lang="en-US" sz="1600" b="1" i="1" dirty="0">
              <a:latin typeface="Times New Roman" pitchFamily="18" charset="0"/>
            </a:endParaRPr>
          </a:p>
          <a:p>
            <a:pPr algn="just" eaLnBrk="0" hangingPunct="0"/>
            <a:endParaRPr lang="en-US" sz="1600" b="1" dirty="0">
              <a:solidFill>
                <a:srgbClr val="FFFFCC"/>
              </a:solidFill>
              <a:latin typeface="Times New Roman" pitchFamily="18" charset="0"/>
            </a:endParaRPr>
          </a:p>
          <a:p>
            <a:pPr algn="just" eaLnBrk="0" hangingPunct="0"/>
            <a:endParaRPr lang="fr-FR" sz="1600" b="1" dirty="0">
              <a:solidFill>
                <a:srgbClr val="FFFFCC"/>
              </a:solidFill>
              <a:latin typeface="Times New Roman" pitchFamily="18" charset="0"/>
            </a:endParaRPr>
          </a:p>
          <a:p>
            <a:pPr algn="just" eaLnBrk="0" hangingPunct="0"/>
            <a:r>
              <a:rPr lang="fr-FR" sz="1600" b="1" dirty="0" err="1">
                <a:latin typeface="Times New Roman" pitchFamily="18" charset="0"/>
              </a:rPr>
              <a:t>Гвожђе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се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храном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уноси</a:t>
            </a:r>
            <a:r>
              <a:rPr lang="fr-FR" sz="1600" b="1" dirty="0">
                <a:latin typeface="Times New Roman" pitchFamily="18" charset="0"/>
              </a:rPr>
              <a:t> у </a:t>
            </a:r>
            <a:r>
              <a:rPr lang="fr-FR" sz="1600" b="1" dirty="0" err="1">
                <a:latin typeface="Times New Roman" pitchFamily="18" charset="0"/>
              </a:rPr>
              <a:t>два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облика</a:t>
            </a:r>
            <a:r>
              <a:rPr lang="fr-FR" sz="1600" b="1" dirty="0">
                <a:latin typeface="Times New Roman" pitchFamily="18" charset="0"/>
              </a:rPr>
              <a:t> :</a:t>
            </a:r>
          </a:p>
          <a:p>
            <a:pPr algn="just" eaLnBrk="0" hangingPunct="0"/>
            <a:endParaRPr lang="fr-FR" sz="1600" b="1" dirty="0">
              <a:latin typeface="Times New Roman" pitchFamily="18" charset="0"/>
            </a:endParaRPr>
          </a:p>
          <a:p>
            <a:pPr lvl="2" algn="just" eaLnBrk="0" hangingPunct="0"/>
            <a:r>
              <a:rPr lang="nl-NL" sz="16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1600" b="1" dirty="0">
                <a:latin typeface="Times New Roman" pitchFamily="18" charset="0"/>
              </a:rPr>
              <a:t>хем-гвожђе </a:t>
            </a:r>
          </a:p>
          <a:p>
            <a:pPr lvl="2" algn="just" eaLnBrk="0" hangingPunct="0"/>
            <a:endParaRPr lang="nl-NL" sz="1600" b="1" dirty="0">
              <a:latin typeface="Times New Roman" pitchFamily="18" charset="0"/>
            </a:endParaRPr>
          </a:p>
          <a:p>
            <a:pPr marL="1371600" lvl="2" indent="-457200" eaLnBrk="0" hangingPunct="0">
              <a:buFont typeface="Symbol"/>
              <a:buChar char="·"/>
            </a:pPr>
            <a:r>
              <a:rPr lang="nl-NL" sz="1600" b="1" dirty="0" smtClean="0">
                <a:latin typeface="Times New Roman" pitchFamily="18" charset="0"/>
              </a:rPr>
              <a:t>нехем-гвожђе</a:t>
            </a:r>
            <a:endParaRPr lang="sr-Cyrl-RS" sz="1600" b="1" dirty="0" smtClean="0">
              <a:latin typeface="Times New Roman" pitchFamily="18" charset="0"/>
            </a:endParaRPr>
          </a:p>
          <a:p>
            <a:pPr algn="just" eaLnBrk="0" hangingPunct="0"/>
            <a:r>
              <a:rPr lang="nl-NL" sz="1600" b="1" dirty="0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nl-NL" sz="1600" b="1" dirty="0">
              <a:latin typeface="Times New Roman" pitchFamily="18" charset="0"/>
            </a:endParaRPr>
          </a:p>
          <a:p>
            <a:pPr lvl="2" algn="just" eaLnBrk="0" hangingPunct="0"/>
            <a:r>
              <a:rPr lang="nl-NL" sz="16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1600" b="1" i="1" dirty="0">
                <a:latin typeface="Times New Roman" pitchFamily="18" charset="0"/>
              </a:rPr>
              <a:t>Намирнице животињског порекла</a:t>
            </a:r>
          </a:p>
          <a:p>
            <a:pPr algn="just" eaLnBrk="0" hangingPunct="0"/>
            <a:endParaRPr lang="nl-NL" sz="1600" b="1" dirty="0">
              <a:latin typeface="Times New Roman" pitchFamily="18" charset="0"/>
            </a:endParaRPr>
          </a:p>
          <a:p>
            <a:pPr lvl="4" algn="just" eaLnBrk="0" hangingPunct="0"/>
            <a:r>
              <a:rPr lang="nl-NL" sz="16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1600" b="1" dirty="0" err="1">
                <a:latin typeface="Times New Roman" pitchFamily="18" charset="0"/>
              </a:rPr>
              <a:t>месо</a:t>
            </a:r>
            <a:r>
              <a:rPr lang="en-US" sz="1600" b="1" dirty="0">
                <a:latin typeface="Times New Roman" pitchFamily="18" charset="0"/>
              </a:rPr>
              <a:t>, </a:t>
            </a:r>
            <a:r>
              <a:rPr lang="en-US" sz="1600" b="1" dirty="0" err="1">
                <a:latin typeface="Times New Roman" pitchFamily="18" charset="0"/>
              </a:rPr>
              <a:t>риба</a:t>
            </a:r>
            <a:r>
              <a:rPr lang="en-US" sz="1600" b="1" dirty="0">
                <a:latin typeface="Times New Roman" pitchFamily="18" charset="0"/>
              </a:rPr>
              <a:t>, </a:t>
            </a:r>
            <a:r>
              <a:rPr lang="en-US" sz="1600" b="1" dirty="0" err="1">
                <a:latin typeface="Times New Roman" pitchFamily="18" charset="0"/>
              </a:rPr>
              <a:t>јаја</a:t>
            </a:r>
            <a:r>
              <a:rPr lang="en-US" sz="1600" b="1" dirty="0">
                <a:latin typeface="Times New Roman" pitchFamily="18" charset="0"/>
              </a:rPr>
              <a:t> и </a:t>
            </a:r>
            <a:r>
              <a:rPr lang="en-US" sz="1600" b="1" dirty="0" err="1">
                <a:latin typeface="Times New Roman" pitchFamily="18" charset="0"/>
              </a:rPr>
              <a:t>производи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од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меса</a:t>
            </a:r>
            <a:endParaRPr lang="en-US" sz="1600" b="1" dirty="0">
              <a:latin typeface="Times New Roman" pitchFamily="18" charset="0"/>
            </a:endParaRPr>
          </a:p>
          <a:p>
            <a:pPr lvl="4" eaLnBrk="0" hangingPunct="0"/>
            <a:r>
              <a:rPr lang="en-US" sz="16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1600" b="1" dirty="0" err="1">
                <a:latin typeface="Times New Roman" pitchFamily="18" charset="0"/>
              </a:rPr>
              <a:t>млеко</a:t>
            </a:r>
            <a:r>
              <a:rPr lang="en-US" sz="1600" b="1" dirty="0">
                <a:latin typeface="Times New Roman" pitchFamily="18" charset="0"/>
              </a:rPr>
              <a:t> и </a:t>
            </a:r>
            <a:r>
              <a:rPr lang="en-US" sz="1600" b="1" dirty="0" err="1">
                <a:latin typeface="Times New Roman" pitchFamily="18" charset="0"/>
              </a:rPr>
              <a:t>призводи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од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млека</a:t>
            </a:r>
            <a:endParaRPr lang="en-US" sz="1600" b="1" dirty="0">
              <a:latin typeface="Times New Roman" pitchFamily="18" charset="0"/>
            </a:endParaRPr>
          </a:p>
          <a:p>
            <a:pPr algn="just" eaLnBrk="0" hangingPunct="0"/>
            <a:endParaRPr lang="en-US" sz="16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1600" b="1" dirty="0" err="1">
                <a:latin typeface="Times New Roman" pitchFamily="18" charset="0"/>
              </a:rPr>
              <a:t>Искористљивост</a:t>
            </a:r>
            <a:r>
              <a:rPr lang="en-US" sz="1600" b="1" dirty="0">
                <a:latin typeface="Times New Roman" pitchFamily="18" charset="0"/>
              </a:rPr>
              <a:t> 20-30% </a:t>
            </a:r>
            <a:r>
              <a:rPr lang="en-US" sz="1600" b="1" dirty="0" err="1">
                <a:latin typeface="Times New Roman" pitchFamily="18" charset="0"/>
              </a:rPr>
              <a:t>од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унете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количине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гвожђа</a:t>
            </a:r>
            <a:r>
              <a:rPr lang="en-US" sz="1600" b="1" dirty="0">
                <a:latin typeface="Times New Roman" pitchFamily="18" charset="0"/>
              </a:rPr>
              <a:t> у </a:t>
            </a:r>
            <a:r>
              <a:rPr lang="en-US" sz="1600" b="1" dirty="0" err="1">
                <a:latin typeface="Times New Roman" pitchFamily="18" charset="0"/>
              </a:rPr>
              <a:t>овим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намирницама</a:t>
            </a:r>
            <a:r>
              <a:rPr lang="en-US" sz="1600" b="1" dirty="0">
                <a:latin typeface="Times New Roman" pitchFamily="18" charset="0"/>
              </a:rPr>
              <a:t>. </a:t>
            </a:r>
            <a:r>
              <a:rPr lang="de-DE" sz="1600" b="1" dirty="0">
                <a:latin typeface="Times New Roman" pitchFamily="18" charset="0"/>
              </a:rPr>
              <a:t>Искористљивост смањује повећана концентрација калцијума и висока температура. </a:t>
            </a:r>
            <a:endParaRPr lang="sr-Cyrl-RS" sz="1600" b="1" dirty="0" smtClean="0">
              <a:latin typeface="Times New Roman" pitchFamily="18" charset="0"/>
            </a:endParaRPr>
          </a:p>
          <a:p>
            <a:pPr lvl="2" algn="just" eaLnBrk="0" hangingPunct="0"/>
            <a:r>
              <a:rPr lang="en-US" sz="1600" b="1" i="1" dirty="0" err="1">
                <a:latin typeface="Times New Roman" pitchFamily="18" charset="0"/>
              </a:rPr>
              <a:t>Намирнице</a:t>
            </a:r>
            <a:r>
              <a:rPr lang="en-US" sz="1600" b="1" i="1" dirty="0">
                <a:latin typeface="Times New Roman" pitchFamily="18" charset="0"/>
              </a:rPr>
              <a:t> </a:t>
            </a:r>
            <a:r>
              <a:rPr lang="en-US" sz="1600" b="1" i="1" dirty="0" err="1">
                <a:latin typeface="Times New Roman" pitchFamily="18" charset="0"/>
              </a:rPr>
              <a:t>биљног</a:t>
            </a:r>
            <a:r>
              <a:rPr lang="en-US" sz="1600" b="1" i="1" dirty="0">
                <a:latin typeface="Times New Roman" pitchFamily="18" charset="0"/>
              </a:rPr>
              <a:t> </a:t>
            </a:r>
            <a:r>
              <a:rPr lang="en-US" sz="1600" b="1" i="1" dirty="0" err="1">
                <a:latin typeface="Times New Roman" pitchFamily="18" charset="0"/>
              </a:rPr>
              <a:t>порекла</a:t>
            </a:r>
            <a:endParaRPr lang="en-US" sz="1600" b="1" i="1" dirty="0">
              <a:latin typeface="Times New Roman" pitchFamily="18" charset="0"/>
            </a:endParaRPr>
          </a:p>
          <a:p>
            <a:pPr algn="just" eaLnBrk="0" hangingPunct="0"/>
            <a:endParaRPr lang="en-US" sz="1600" b="1" dirty="0">
              <a:latin typeface="Times New Roman" pitchFamily="18" charset="0"/>
            </a:endParaRPr>
          </a:p>
          <a:p>
            <a:pPr lvl="3" algn="just" eaLnBrk="0" hangingPunct="0"/>
            <a:r>
              <a:rPr lang="en-US" sz="16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1600" b="1" dirty="0" err="1">
                <a:latin typeface="Times New Roman" pitchFamily="18" charset="0"/>
              </a:rPr>
              <a:t>цереалије</a:t>
            </a:r>
            <a:endParaRPr lang="en-US" sz="1600" b="1" dirty="0">
              <a:latin typeface="Times New Roman" pitchFamily="18" charset="0"/>
            </a:endParaRPr>
          </a:p>
          <a:p>
            <a:pPr lvl="3" eaLnBrk="0" hangingPunct="0"/>
            <a:r>
              <a:rPr lang="en-US" sz="16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1600" b="1" dirty="0" err="1">
                <a:latin typeface="Times New Roman" pitchFamily="18" charset="0"/>
              </a:rPr>
              <a:t>поврће</a:t>
            </a:r>
            <a:r>
              <a:rPr lang="en-US" sz="1600" b="1" dirty="0">
                <a:latin typeface="Times New Roman" pitchFamily="18" charset="0"/>
              </a:rPr>
              <a:t> (</a:t>
            </a:r>
            <a:r>
              <a:rPr lang="en-US" sz="1600" b="1" i="1" dirty="0" err="1">
                <a:latin typeface="Times New Roman" pitchFamily="18" charset="0"/>
              </a:rPr>
              <a:t>спанаћ</a:t>
            </a:r>
            <a:r>
              <a:rPr lang="en-US" sz="1600" b="1" i="1" dirty="0">
                <a:latin typeface="Times New Roman" pitchFamily="18" charset="0"/>
              </a:rPr>
              <a:t> </a:t>
            </a:r>
            <a:r>
              <a:rPr lang="en-US" sz="1600" b="1" i="1" dirty="0" err="1">
                <a:latin typeface="Times New Roman" pitchFamily="18" charset="0"/>
              </a:rPr>
              <a:t>куван</a:t>
            </a:r>
            <a:r>
              <a:rPr lang="en-US" sz="1600" b="1" i="1" dirty="0">
                <a:latin typeface="Times New Roman" pitchFamily="18" charset="0"/>
              </a:rPr>
              <a:t>, </a:t>
            </a:r>
            <a:r>
              <a:rPr lang="en-US" sz="1600" b="1" i="1" dirty="0" err="1">
                <a:latin typeface="Times New Roman" pitchFamily="18" charset="0"/>
              </a:rPr>
              <a:t>кромпир</a:t>
            </a:r>
            <a:r>
              <a:rPr lang="en-US" sz="1600" b="1" i="1" dirty="0">
                <a:latin typeface="Times New Roman" pitchFamily="18" charset="0"/>
              </a:rPr>
              <a:t> </a:t>
            </a:r>
            <a:r>
              <a:rPr lang="en-US" sz="1600" b="1" i="1" dirty="0" err="1">
                <a:latin typeface="Times New Roman" pitchFamily="18" charset="0"/>
              </a:rPr>
              <a:t>печен</a:t>
            </a:r>
            <a:r>
              <a:rPr lang="en-US" sz="1600" b="1" dirty="0">
                <a:latin typeface="Times New Roman" pitchFamily="18" charset="0"/>
              </a:rPr>
              <a:t>)</a:t>
            </a:r>
          </a:p>
          <a:p>
            <a:pPr lvl="3" eaLnBrk="0" hangingPunct="0"/>
            <a:r>
              <a:rPr lang="en-US" sz="16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1600" b="1" dirty="0" err="1">
                <a:latin typeface="Times New Roman" pitchFamily="18" charset="0"/>
              </a:rPr>
              <a:t>легуминозе</a:t>
            </a:r>
            <a:r>
              <a:rPr lang="en-US" sz="1600" b="1" dirty="0">
                <a:latin typeface="Times New Roman" pitchFamily="18" charset="0"/>
              </a:rPr>
              <a:t> (</a:t>
            </a:r>
            <a:r>
              <a:rPr lang="en-US" sz="1600" b="1" i="1" dirty="0" err="1">
                <a:latin typeface="Times New Roman" pitchFamily="18" charset="0"/>
              </a:rPr>
              <a:t>соја</a:t>
            </a:r>
            <a:r>
              <a:rPr lang="en-US" sz="1600" b="1" i="1" dirty="0">
                <a:latin typeface="Times New Roman" pitchFamily="18" charset="0"/>
              </a:rPr>
              <a:t>, </a:t>
            </a:r>
            <a:r>
              <a:rPr lang="en-US" sz="1600" b="1" i="1" dirty="0" err="1">
                <a:latin typeface="Times New Roman" pitchFamily="18" charset="0"/>
              </a:rPr>
              <a:t>сочиво</a:t>
            </a:r>
            <a:r>
              <a:rPr lang="en-US" sz="1600" b="1" i="1" dirty="0">
                <a:latin typeface="Times New Roman" pitchFamily="18" charset="0"/>
              </a:rPr>
              <a:t>, </a:t>
            </a:r>
            <a:r>
              <a:rPr lang="en-US" sz="1600" b="1" i="1" dirty="0" err="1">
                <a:latin typeface="Times New Roman" pitchFamily="18" charset="0"/>
              </a:rPr>
              <a:t>пасуљ</a:t>
            </a:r>
            <a:r>
              <a:rPr lang="en-US" sz="1600" b="1" dirty="0">
                <a:latin typeface="Times New Roman" pitchFamily="18" charset="0"/>
              </a:rPr>
              <a:t>)</a:t>
            </a:r>
          </a:p>
          <a:p>
            <a:pPr lvl="3" eaLnBrk="0" hangingPunct="0"/>
            <a:r>
              <a:rPr lang="en-US" sz="16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1600" b="1" dirty="0" err="1">
                <a:latin typeface="Times New Roman" pitchFamily="18" charset="0"/>
              </a:rPr>
              <a:t>воће</a:t>
            </a:r>
            <a:r>
              <a:rPr lang="en-US" sz="1600" b="1" dirty="0">
                <a:latin typeface="Times New Roman" pitchFamily="18" charset="0"/>
              </a:rPr>
              <a:t> </a:t>
            </a:r>
          </a:p>
          <a:p>
            <a:pPr algn="just" eaLnBrk="0" hangingPunct="0"/>
            <a:endParaRPr lang="en-US" sz="16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1600" b="1" dirty="0" err="1">
                <a:latin typeface="Times New Roman" pitchFamily="18" charset="0"/>
              </a:rPr>
              <a:t>Искористљивост</a:t>
            </a:r>
            <a:r>
              <a:rPr lang="en-US" sz="1600" b="1" dirty="0">
                <a:latin typeface="Times New Roman" pitchFamily="18" charset="0"/>
              </a:rPr>
              <a:t> 1-20% </a:t>
            </a:r>
            <a:r>
              <a:rPr lang="en-US" sz="1600" b="1" dirty="0" err="1">
                <a:latin typeface="Times New Roman" pitchFamily="18" charset="0"/>
              </a:rPr>
              <a:t>од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унете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количине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гвожђа</a:t>
            </a:r>
            <a:r>
              <a:rPr lang="en-US" sz="1600" b="1" dirty="0">
                <a:latin typeface="Times New Roman" pitchFamily="18" charset="0"/>
              </a:rPr>
              <a:t> у </a:t>
            </a:r>
            <a:r>
              <a:rPr lang="en-US" sz="1600" b="1" dirty="0" err="1">
                <a:latin typeface="Times New Roman" pitchFamily="18" charset="0"/>
              </a:rPr>
              <a:t>овим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намирницама</a:t>
            </a:r>
            <a:r>
              <a:rPr lang="en-US" sz="1600" b="1" dirty="0">
                <a:latin typeface="Times New Roman" pitchFamily="18" charset="0"/>
              </a:rPr>
              <a:t>. </a:t>
            </a:r>
            <a:r>
              <a:rPr lang="de-DE" sz="1600" b="1" dirty="0">
                <a:latin typeface="Times New Roman" pitchFamily="18" charset="0"/>
              </a:rPr>
              <a:t>Искористљивост смањује фосфати и фитати, а поспешују је витамин C, аминокиселине, калцијум. </a:t>
            </a:r>
            <a:endParaRPr lang="fr-FR" sz="1600" b="1" dirty="0">
              <a:latin typeface="Times New Roman" pitchFamily="18" charset="0"/>
            </a:endParaRPr>
          </a:p>
          <a:p>
            <a:pPr algn="just" eaLnBrk="0" hangingPunct="0"/>
            <a:endParaRPr lang="de-DE" sz="1600" b="1" dirty="0">
              <a:latin typeface="Times New Roman" pitchFamily="18" charset="0"/>
            </a:endParaRPr>
          </a:p>
          <a:p>
            <a:pPr marL="1371600" lvl="2" indent="-457200" eaLnBrk="0" hangingPunct="0">
              <a:buFont typeface="Symbol"/>
              <a:buChar char="·"/>
            </a:pPr>
            <a:endParaRPr lang="nl-NL" sz="1600" b="1" dirty="0">
              <a:latin typeface="Times New Roman" pitchFamily="18" charset="0"/>
            </a:endParaRPr>
          </a:p>
          <a:p>
            <a:pPr eaLnBrk="0" hangingPunct="0"/>
            <a:endParaRPr lang="nl-NL" sz="16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3853785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3"/>
          <p:cNvSpPr txBox="1">
            <a:spLocks noChangeArrowheads="1"/>
          </p:cNvSpPr>
          <p:nvPr/>
        </p:nvSpPr>
        <p:spPr bwMode="auto">
          <a:xfrm>
            <a:off x="539750" y="1125538"/>
            <a:ext cx="8229600" cy="554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nl-NL" sz="2800" b="1">
                <a:latin typeface="Times New Roman" pitchFamily="18" charset="0"/>
              </a:rPr>
              <a:t>ГВОЖЂЕ -</a:t>
            </a:r>
            <a:r>
              <a:rPr lang="en-US" sz="2800" b="1" i="1">
                <a:latin typeface="Times New Roman" pitchFamily="18" charset="0"/>
              </a:rPr>
              <a:t>Биланс гвожђа и потребан унос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de-DE" sz="2000" b="1">
                <a:latin typeface="Times New Roman" pitchFamily="18" charset="0"/>
              </a:rPr>
              <a:t> </a:t>
            </a:r>
            <a:r>
              <a:rPr lang="en-US" sz="2800" b="1">
                <a:latin typeface="Times New Roman" pitchFamily="18" charset="0"/>
              </a:rPr>
              <a:t>ДНЕВНЕ ПОТРЕБЕ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>
                <a:latin typeface="Times New Roman" pitchFamily="18" charset="0"/>
              </a:rPr>
              <a:t>Препоручен унос према RDA стандардима 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lvl="1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6 mg новорођенчад до 6 месеци</a:t>
            </a:r>
          </a:p>
          <a:p>
            <a:pPr lvl="1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10 mg новорођенчад од 6 месеци до 1 године</a:t>
            </a:r>
          </a:p>
          <a:p>
            <a:pPr lvl="1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10 mg деца од 1 до 10 година</a:t>
            </a:r>
          </a:p>
          <a:p>
            <a:pPr lvl="1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10-12 mg мушкарци од 11 до 18 година</a:t>
            </a:r>
          </a:p>
          <a:p>
            <a:pPr lvl="1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15 mg жене од 11-18 година</a:t>
            </a:r>
          </a:p>
          <a:p>
            <a:pPr lvl="1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10 mg одрасли мушкарци</a:t>
            </a:r>
          </a:p>
          <a:p>
            <a:pPr lvl="1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15 </a:t>
            </a:r>
            <a:r>
              <a:rPr lang="en-US" sz="2400" b="1">
                <a:latin typeface="Times New Roman" pitchFamily="18" charset="0"/>
              </a:rPr>
              <a:t>mg</a:t>
            </a:r>
            <a:r>
              <a:rPr lang="nl-NL" sz="2400" b="1">
                <a:latin typeface="Times New Roman" pitchFamily="18" charset="0"/>
              </a:rPr>
              <a:t> одрасле жене (преко 50 година 10 мг)</a:t>
            </a:r>
          </a:p>
          <a:p>
            <a:pPr lvl="1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30 mg труднице</a:t>
            </a:r>
          </a:p>
          <a:p>
            <a:pPr lvl="1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15 mg дојиље  </a:t>
            </a:r>
            <a:endParaRPr lang="fr-FR" sz="24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7665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Text Box 2"/>
          <p:cNvSpPr txBox="1">
            <a:spLocks noChangeArrowheads="1"/>
          </p:cNvSpPr>
          <p:nvPr/>
        </p:nvSpPr>
        <p:spPr bwMode="auto">
          <a:xfrm>
            <a:off x="107504" y="260648"/>
            <a:ext cx="8856984" cy="5109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2800" b="1" dirty="0">
                <a:latin typeface="Times New Roman" pitchFamily="18" charset="0"/>
              </a:rPr>
              <a:t>ВИТАМИН </a:t>
            </a:r>
            <a:r>
              <a:rPr lang="fr-FR" sz="3200" b="1" dirty="0">
                <a:latin typeface="Times New Roman" pitchFamily="18" charset="0"/>
              </a:rPr>
              <a:t>А </a:t>
            </a:r>
            <a:r>
              <a:rPr lang="fr-FR" sz="2800" b="1" dirty="0">
                <a:latin typeface="Times New Roman" pitchFamily="18" charset="0"/>
              </a:rPr>
              <a:t>(</a:t>
            </a:r>
            <a:r>
              <a:rPr lang="fr-FR" sz="2800" b="1" i="1" dirty="0">
                <a:latin typeface="Times New Roman" pitchFamily="18" charset="0"/>
              </a:rPr>
              <a:t>РЕТИНОЛ</a:t>
            </a:r>
            <a:r>
              <a:rPr lang="fr-FR" sz="2800" b="1" dirty="0">
                <a:latin typeface="Times New Roman" pitchFamily="18" charset="0"/>
              </a:rPr>
              <a:t>) - </a:t>
            </a:r>
            <a:r>
              <a:rPr lang="fr-FR" sz="3200" b="1" i="1" dirty="0" err="1">
                <a:latin typeface="Times New Roman" pitchFamily="18" charset="0"/>
              </a:rPr>
              <a:t>а</a:t>
            </a:r>
            <a:r>
              <a:rPr lang="fr-FR" sz="2800" b="1" i="1" dirty="0" err="1">
                <a:latin typeface="Times New Roman" pitchFamily="18" charset="0"/>
              </a:rPr>
              <a:t>псорпција</a:t>
            </a:r>
            <a:r>
              <a:rPr lang="fr-FR" sz="2800" b="1" i="1" dirty="0">
                <a:latin typeface="Times New Roman" pitchFamily="18" charset="0"/>
              </a:rPr>
              <a:t> и </a:t>
            </a:r>
            <a:r>
              <a:rPr lang="fr-FR" sz="2800" b="1" i="1" dirty="0" err="1">
                <a:latin typeface="Times New Roman" pitchFamily="18" charset="0"/>
              </a:rPr>
              <a:t>метаболизам</a:t>
            </a:r>
            <a:endParaRPr lang="fr-FR" sz="2400" b="1" i="1" dirty="0">
              <a:latin typeface="Times New Roman" pitchFamily="18" charset="0"/>
            </a:endParaRPr>
          </a:p>
          <a:p>
            <a:pPr algn="just"/>
            <a:endParaRPr lang="fr-FR" sz="1600" b="1" dirty="0">
              <a:latin typeface="Times New Roman" pitchFamily="18" charset="0"/>
            </a:endParaRPr>
          </a:p>
          <a:p>
            <a:pPr algn="just"/>
            <a:endParaRPr lang="fr-FR" sz="1600" b="1" dirty="0">
              <a:latin typeface="Times New Roman" pitchFamily="18" charset="0"/>
            </a:endParaRPr>
          </a:p>
          <a:p>
            <a:pPr algn="just"/>
            <a:r>
              <a:rPr lang="fr-FR" b="1" dirty="0">
                <a:latin typeface="Times New Roman" pitchFamily="18" charset="0"/>
              </a:rPr>
              <a:t>У </a:t>
            </a:r>
            <a:r>
              <a:rPr lang="fr-FR" b="1" dirty="0" err="1">
                <a:latin typeface="Times New Roman" pitchFamily="18" charset="0"/>
              </a:rPr>
              <a:t>храни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се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углавном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налази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као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ретинил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естар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или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 smtClean="0">
                <a:latin typeface="Times New Roman" pitchFamily="18" charset="0"/>
              </a:rPr>
              <a:t>провитамин</a:t>
            </a:r>
            <a:r>
              <a:rPr lang="sr-Cyrl-RS" b="1" dirty="0">
                <a:latin typeface="Times New Roman" pitchFamily="18" charset="0"/>
              </a:rPr>
              <a:t>и</a:t>
            </a:r>
            <a:r>
              <a:rPr lang="fr-FR" b="1" dirty="0" smtClean="0">
                <a:latin typeface="Times New Roman" pitchFamily="18" charset="0"/>
              </a:rPr>
              <a:t> </a:t>
            </a:r>
            <a:r>
              <a:rPr lang="fr-FR" b="1" dirty="0" err="1" smtClean="0">
                <a:latin typeface="Times New Roman" pitchFamily="18" charset="0"/>
              </a:rPr>
              <a:t>карот</a:t>
            </a:r>
            <a:r>
              <a:rPr lang="sr-Cyrl-RS" b="1" dirty="0" smtClean="0">
                <a:latin typeface="Times New Roman" pitchFamily="18" charset="0"/>
              </a:rPr>
              <a:t>е</a:t>
            </a:r>
            <a:r>
              <a:rPr lang="fr-FR" b="1" dirty="0" smtClean="0">
                <a:latin typeface="Times New Roman" pitchFamily="18" charset="0"/>
              </a:rPr>
              <a:t>н</a:t>
            </a:r>
            <a:r>
              <a:rPr lang="sr-Cyrl-RS" b="1" dirty="0" smtClean="0">
                <a:latin typeface="Times New Roman" pitchFamily="18" charset="0"/>
              </a:rPr>
              <a:t>и</a:t>
            </a:r>
            <a:r>
              <a:rPr lang="fr-FR" b="1" dirty="0" smtClean="0">
                <a:latin typeface="Times New Roman" pitchFamily="18" charset="0"/>
              </a:rPr>
              <a:t> </a:t>
            </a:r>
            <a:r>
              <a:rPr lang="fr-FR" b="1" dirty="0">
                <a:latin typeface="Times New Roman" pitchFamily="18" charset="0"/>
              </a:rPr>
              <a:t>(</a:t>
            </a:r>
            <a:r>
              <a:rPr lang="fr-FR" b="1" i="1" dirty="0" err="1">
                <a:latin typeface="Times New Roman" pitchFamily="18" charset="0"/>
              </a:rPr>
              <a:t>пре</a:t>
            </a:r>
            <a:r>
              <a:rPr lang="fr-FR" b="1" i="1" dirty="0">
                <a:latin typeface="Times New Roman" pitchFamily="18" charset="0"/>
              </a:rPr>
              <a:t> </a:t>
            </a:r>
            <a:r>
              <a:rPr lang="fr-FR" b="1" i="1" dirty="0" err="1">
                <a:latin typeface="Times New Roman" pitchFamily="18" charset="0"/>
              </a:rPr>
              <a:t>свега</a:t>
            </a:r>
            <a:r>
              <a:rPr lang="fr-FR" b="1" i="1" dirty="0">
                <a:latin typeface="Times New Roman" pitchFamily="18" charset="0"/>
              </a:rPr>
              <a:t> </a:t>
            </a:r>
            <a:r>
              <a:rPr lang="fr-FR" b="1" i="1" dirty="0" smtClean="0">
                <a:latin typeface="Times New Roman" pitchFamily="18" charset="0"/>
              </a:rPr>
              <a:t>β-</a:t>
            </a:r>
            <a:r>
              <a:rPr lang="fr-FR" b="1" i="1" dirty="0" err="1" smtClean="0">
                <a:latin typeface="Times New Roman" pitchFamily="18" charset="0"/>
              </a:rPr>
              <a:t>карот</a:t>
            </a:r>
            <a:r>
              <a:rPr lang="sr-Cyrl-RS" b="1" i="1" dirty="0" smtClean="0">
                <a:latin typeface="Times New Roman" pitchFamily="18" charset="0"/>
              </a:rPr>
              <a:t>е</a:t>
            </a:r>
            <a:r>
              <a:rPr lang="fr-FR" b="1" i="1" dirty="0" smtClean="0">
                <a:latin typeface="Times New Roman" pitchFamily="18" charset="0"/>
              </a:rPr>
              <a:t>н</a:t>
            </a:r>
            <a:r>
              <a:rPr lang="fr-FR" b="1" dirty="0">
                <a:latin typeface="Times New Roman" pitchFamily="18" charset="0"/>
              </a:rPr>
              <a:t>). </a:t>
            </a:r>
          </a:p>
          <a:p>
            <a:pPr algn="just"/>
            <a:endParaRPr lang="fr-FR" b="1" dirty="0">
              <a:latin typeface="Times New Roman" pitchFamily="18" charset="0"/>
            </a:endParaRPr>
          </a:p>
          <a:p>
            <a:pPr algn="just"/>
            <a:r>
              <a:rPr lang="fr-FR" b="1" dirty="0" err="1">
                <a:latin typeface="Times New Roman" pitchFamily="18" charset="0"/>
              </a:rPr>
              <a:t>За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њихову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апсорпцију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су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потребне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жучне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соли</a:t>
            </a:r>
            <a:r>
              <a:rPr lang="fr-FR" b="1" dirty="0">
                <a:latin typeface="Times New Roman" pitchFamily="18" charset="0"/>
              </a:rPr>
              <a:t> и </a:t>
            </a:r>
            <a:r>
              <a:rPr lang="fr-FR" b="1" dirty="0" err="1">
                <a:latin typeface="Times New Roman" pitchFamily="18" charset="0"/>
              </a:rPr>
              <a:t>панкреасна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 smtClean="0">
                <a:latin typeface="Times New Roman" pitchFamily="18" charset="0"/>
              </a:rPr>
              <a:t>липаза</a:t>
            </a:r>
            <a:r>
              <a:rPr lang="sr-Cyrl-RS" b="1" dirty="0" smtClean="0">
                <a:latin typeface="Times New Roman" pitchFamily="18" charset="0"/>
              </a:rPr>
              <a:t>-дуоденум</a:t>
            </a:r>
            <a:r>
              <a:rPr lang="fr-FR" b="1" dirty="0" smtClean="0">
                <a:latin typeface="Times New Roman" pitchFamily="18" charset="0"/>
              </a:rPr>
              <a:t>. </a:t>
            </a:r>
            <a:endParaRPr lang="sr-Cyrl-RS" b="1" dirty="0" smtClean="0">
              <a:latin typeface="Times New Roman" pitchFamily="18" charset="0"/>
            </a:endParaRPr>
          </a:p>
          <a:p>
            <a:pPr algn="just"/>
            <a:r>
              <a:rPr lang="sr-Cyrl-RS" b="1" dirty="0" smtClean="0">
                <a:latin typeface="Times New Roman" pitchFamily="18" charset="0"/>
              </a:rPr>
              <a:t>После апсорпције у ентероцитима се цепају (симетрично и асиметрично) на 2 молекула ретинала који се оксидују у ретинску киселину или редукују у ретинол.</a:t>
            </a:r>
          </a:p>
          <a:p>
            <a:pPr algn="just"/>
            <a:endParaRPr lang="fr-FR" b="1" dirty="0">
              <a:latin typeface="Times New Roman" pitchFamily="18" charset="0"/>
            </a:endParaRPr>
          </a:p>
          <a:p>
            <a:pPr algn="just"/>
            <a:r>
              <a:rPr lang="sr-Cyrl-RS" b="1" dirty="0" smtClean="0">
                <a:latin typeface="Times New Roman" pitchFamily="18" charset="0"/>
              </a:rPr>
              <a:t>Естерификација (најчешће палмитинска кис.) у ентероцитима-триацилглицероли- хиломикрони-лимфа-портна циркулација-хепатоцити</a:t>
            </a:r>
          </a:p>
          <a:p>
            <a:pPr algn="just"/>
            <a:r>
              <a:rPr lang="sr-Cyrl-RS" b="1" dirty="0" smtClean="0">
                <a:latin typeface="Times New Roman" pitchFamily="18" charset="0"/>
              </a:rPr>
              <a:t>90% се у облику ретинол палмитата чува у јетри (звездасте ћелије) а око 9% у бубрезима, плићима, надбубрежним жлездама, мрежњачи</a:t>
            </a:r>
            <a:endParaRPr lang="fr-FR" b="1" dirty="0">
              <a:latin typeface="Times New Roman" pitchFamily="18" charset="0"/>
            </a:endParaRPr>
          </a:p>
          <a:p>
            <a:pPr algn="just"/>
            <a:r>
              <a:rPr lang="fr-FR" b="1" dirty="0" err="1">
                <a:latin typeface="Times New Roman" pitchFamily="18" charset="0"/>
              </a:rPr>
              <a:t>Везују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се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за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липиде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током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протеолитичке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активности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желуца</a:t>
            </a:r>
            <a:r>
              <a:rPr lang="fr-FR" b="1" dirty="0">
                <a:latin typeface="Times New Roman" pitchFamily="18" charset="0"/>
              </a:rPr>
              <a:t> и у </a:t>
            </a:r>
            <a:r>
              <a:rPr lang="fr-FR" b="1" dirty="0" err="1">
                <a:latin typeface="Times New Roman" pitchFamily="18" charset="0"/>
              </a:rPr>
              <a:t>горњим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деловима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танког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црева</a:t>
            </a:r>
            <a:r>
              <a:rPr lang="fr-FR" b="1" dirty="0">
                <a:latin typeface="Times New Roman" pitchFamily="18" charset="0"/>
              </a:rPr>
              <a:t>.</a:t>
            </a:r>
            <a:r>
              <a:rPr lang="fr-FR" b="1" dirty="0">
                <a:solidFill>
                  <a:srgbClr val="FFFFCC"/>
                </a:solidFill>
                <a:latin typeface="Times New Roman" pitchFamily="18" charset="0"/>
              </a:rPr>
              <a:t> </a:t>
            </a:r>
            <a:endParaRPr lang="sr-Cyrl-RS" b="1" dirty="0" smtClean="0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468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3"/>
          <p:cNvSpPr txBox="1">
            <a:spLocks noChangeArrowheads="1"/>
          </p:cNvSpPr>
          <p:nvPr/>
        </p:nvSpPr>
        <p:spPr bwMode="auto">
          <a:xfrm>
            <a:off x="468313" y="836613"/>
            <a:ext cx="822960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nl-NL" sz="2800" b="1">
                <a:latin typeface="Times New Roman" pitchFamily="18" charset="0"/>
              </a:rPr>
              <a:t>ГВОЖЂЕ -</a:t>
            </a:r>
            <a:r>
              <a:rPr lang="en-US" sz="2800" b="1" i="1">
                <a:latin typeface="Times New Roman" pitchFamily="18" charset="0"/>
              </a:rPr>
              <a:t>Биланс гвожђа и потребан унос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ДНЕВНЕ ПОТРЕБЕ</a:t>
            </a:r>
          </a:p>
          <a:p>
            <a:pPr algn="just" eaLnBrk="0" hangingPunct="0"/>
            <a:endParaRPr lang="en-US" sz="1400" b="1">
              <a:latin typeface="Times New Roman" pitchFamily="18" charset="0"/>
            </a:endParaRPr>
          </a:p>
          <a:p>
            <a:pPr algn="just" eaLnBrk="0" hangingPunct="0"/>
            <a:r>
              <a:rPr lang="nl-NL" sz="2400" b="1">
                <a:latin typeface="Times New Roman" pitchFamily="18" charset="0"/>
              </a:rPr>
              <a:t>Залихе гвожђа у организму износе:</a:t>
            </a:r>
          </a:p>
          <a:p>
            <a:pPr algn="just" eaLnBrk="0" hangingPunct="0"/>
            <a:endParaRPr lang="nl-NL" sz="16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500-1000 </a:t>
            </a:r>
            <a:r>
              <a:rPr lang="en-US" sz="2400" b="1">
                <a:latin typeface="Times New Roman" pitchFamily="18" charset="0"/>
              </a:rPr>
              <a:t>mg</a:t>
            </a:r>
            <a:r>
              <a:rPr lang="nl-NL" sz="2400" b="1">
                <a:latin typeface="Times New Roman" pitchFamily="18" charset="0"/>
              </a:rPr>
              <a:t> код мушкараца</a:t>
            </a:r>
          </a:p>
          <a:p>
            <a:pPr lvl="1"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300-500 </a:t>
            </a:r>
            <a:r>
              <a:rPr lang="en-US" sz="2400" b="1">
                <a:latin typeface="Times New Roman" pitchFamily="18" charset="0"/>
              </a:rPr>
              <a:t>mg</a:t>
            </a:r>
            <a:r>
              <a:rPr lang="nl-NL" sz="2400" b="1">
                <a:latin typeface="Times New Roman" pitchFamily="18" charset="0"/>
              </a:rPr>
              <a:t> код жена (</a:t>
            </a:r>
            <a:r>
              <a:rPr lang="nl-NL" sz="2400" b="1" i="1">
                <a:latin typeface="Times New Roman" pitchFamily="18" charset="0"/>
              </a:rPr>
              <a:t>20-30% жена уопште нема резерве!</a:t>
            </a:r>
            <a:r>
              <a:rPr lang="nl-NL" sz="2400" b="1">
                <a:latin typeface="Times New Roman" pitchFamily="18" charset="0"/>
              </a:rPr>
              <a:t>)</a:t>
            </a:r>
          </a:p>
          <a:p>
            <a:pPr algn="just" eaLnBrk="0" hangingPunct="0"/>
            <a:endParaRPr lang="nl-NL" sz="1600" b="1">
              <a:latin typeface="Times New Roman" pitchFamily="18" charset="0"/>
            </a:endParaRPr>
          </a:p>
          <a:p>
            <a:pPr algn="just" eaLnBrk="0" hangingPunct="0"/>
            <a:r>
              <a:rPr lang="nl-NL" sz="2400" b="1">
                <a:latin typeface="Times New Roman" pitchFamily="18" charset="0"/>
              </a:rPr>
              <a:t>Дневни губитак је око</a:t>
            </a:r>
          </a:p>
          <a:p>
            <a:pPr algn="just" eaLnBrk="0" hangingPunct="0"/>
            <a:endParaRPr lang="nl-NL" sz="16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1 </a:t>
            </a:r>
            <a:r>
              <a:rPr lang="en-US" sz="2400" b="1">
                <a:latin typeface="Times New Roman" pitchFamily="18" charset="0"/>
              </a:rPr>
              <a:t>mg</a:t>
            </a:r>
            <a:r>
              <a:rPr lang="nl-NL" sz="2400" b="1">
                <a:latin typeface="Times New Roman" pitchFamily="18" charset="0"/>
              </a:rPr>
              <a:t> код мушкараца</a:t>
            </a:r>
          </a:p>
          <a:p>
            <a:pPr lvl="1" algn="just" eaLnBrk="0" hangingPunct="0">
              <a:buFontTx/>
              <a:buChar char="•"/>
            </a:pPr>
            <a:r>
              <a:rPr lang="nl-NL" sz="2400" b="1">
                <a:latin typeface="Times New Roman" pitchFamily="18" charset="0"/>
              </a:rPr>
              <a:t>1,5 </a:t>
            </a:r>
            <a:r>
              <a:rPr lang="en-US" sz="2400" b="1">
                <a:latin typeface="Times New Roman" pitchFamily="18" charset="0"/>
              </a:rPr>
              <a:t>mg</a:t>
            </a:r>
            <a:r>
              <a:rPr lang="nl-NL" sz="2400" b="1">
                <a:latin typeface="Times New Roman" pitchFamily="18" charset="0"/>
              </a:rPr>
              <a:t> код жена</a:t>
            </a:r>
          </a:p>
          <a:p>
            <a:pPr algn="just" eaLnBrk="0" hangingPunct="0"/>
            <a:endParaRPr lang="nl-NL" sz="1600" b="1">
              <a:latin typeface="Times New Roman" pitchFamily="18" charset="0"/>
            </a:endParaRPr>
          </a:p>
          <a:p>
            <a:pPr algn="just" eaLnBrk="0" hangingPunct="0"/>
            <a:r>
              <a:rPr lang="nl-NL" sz="2400" b="1">
                <a:latin typeface="Times New Roman" pitchFamily="18" charset="0"/>
              </a:rPr>
              <a:t>У нашој земљи дневни унос гвожђа храном код одрасле особе износи до 10 </a:t>
            </a:r>
            <a:r>
              <a:rPr lang="en-US" sz="2400" b="1">
                <a:latin typeface="Times New Roman" pitchFamily="18" charset="0"/>
              </a:rPr>
              <a:t>mg</a:t>
            </a:r>
            <a:r>
              <a:rPr lang="nl-NL" sz="2400" b="1">
                <a:latin typeface="Times New Roman" pitchFamily="18" charset="0"/>
              </a:rPr>
              <a:t> дневно, што се сматра недовољним!</a:t>
            </a:r>
            <a:endParaRPr lang="en-US" sz="16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3554532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3"/>
          <p:cNvSpPr txBox="1">
            <a:spLocks noChangeArrowheads="1"/>
          </p:cNvSpPr>
          <p:nvPr/>
        </p:nvSpPr>
        <p:spPr bwMode="auto">
          <a:xfrm>
            <a:off x="685800" y="1524000"/>
            <a:ext cx="8077200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nl-NL" sz="2800" b="1">
                <a:latin typeface="Times New Roman" pitchFamily="18" charset="0"/>
              </a:rPr>
              <a:t>ГВОЖЂЕ И ЗДРАВЉЕ</a:t>
            </a:r>
            <a:endParaRPr lang="en-US" sz="2800" b="1" i="1">
              <a:latin typeface="Times New Roman" pitchFamily="18" charset="0"/>
            </a:endParaRPr>
          </a:p>
          <a:p>
            <a:pPr algn="just" eaLnBrk="0" hangingPunct="0"/>
            <a:endParaRPr lang="en-US" sz="2400" b="1" i="1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Недостатан гвожђа је врло чест нарочито код деце и жена у герминативном периоду.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Поремећај који настаје зове се хипохромна нутритивна анемија.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Знаци: слабост малаксалост, брзо замарање, бледило лица, сувоћа коже, губитак апетита и др.</a:t>
            </a:r>
          </a:p>
        </p:txBody>
      </p:sp>
    </p:spTree>
    <p:extLst>
      <p:ext uri="{BB962C8B-B14F-4D97-AF65-F5344CB8AC3E}">
        <p14:creationId xmlns:p14="http://schemas.microsoft.com/office/powerpoint/2010/main" xmlns="" val="3999156007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ext Box 3"/>
          <p:cNvSpPr txBox="1">
            <a:spLocks noChangeArrowheads="1"/>
          </p:cNvSpPr>
          <p:nvPr/>
        </p:nvSpPr>
        <p:spPr bwMode="auto">
          <a:xfrm>
            <a:off x="468313" y="836613"/>
            <a:ext cx="7848600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nl-NL" sz="2800" b="1">
                <a:latin typeface="Times New Roman" pitchFamily="18" charset="0"/>
              </a:rPr>
              <a:t>ГВОЖЂЕ И ЗДРАВЉЕ</a:t>
            </a:r>
            <a:endParaRPr lang="en-US" sz="2800" b="1" i="1">
              <a:latin typeface="Times New Roman" pitchFamily="18" charset="0"/>
            </a:endParaRPr>
          </a:p>
          <a:p>
            <a:pPr algn="just" eaLnBrk="0" hangingPunct="0"/>
            <a:endParaRPr lang="en-US" sz="2400" b="1" i="1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>
                <a:latin typeface="Times New Roman" pitchFamily="18" charset="0"/>
              </a:rPr>
              <a:t>Токсичност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Токсични ефекти се јављају: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акутно при уносу једне велике дозе (</a:t>
            </a:r>
            <a:r>
              <a:rPr lang="en-US" sz="2800" b="1" i="1">
                <a:latin typeface="Times New Roman" pitchFamily="18" charset="0"/>
              </a:rPr>
              <a:t>чешће код деце до 6 година старости, при коришћењу суплемената у већој количини или акцидентално</a:t>
            </a:r>
            <a:r>
              <a:rPr lang="en-US" sz="2800" b="1">
                <a:latin typeface="Times New Roman" pitchFamily="18" charset="0"/>
              </a:rPr>
              <a:t>)</a:t>
            </a:r>
          </a:p>
          <a:p>
            <a:pPr lvl="1" algn="just" eaLnBrk="0" hangingPunct="0">
              <a:buFontTx/>
              <a:buChar char="•"/>
            </a:pPr>
            <a:endParaRPr lang="en-US" sz="2800" b="1">
              <a:latin typeface="Times New Roman" pitchFamily="18" charset="0"/>
            </a:endParaRPr>
          </a:p>
          <a:p>
            <a:pPr lvl="1" algn="just" eaLnBrk="0" hangingPunct="0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хронично-нагомилавањем гвожђа у дужем периоду.</a:t>
            </a:r>
            <a:endParaRPr lang="en-US" sz="16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8162686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3"/>
          <p:cNvSpPr txBox="1">
            <a:spLocks noChangeArrowheads="1"/>
          </p:cNvSpPr>
          <p:nvPr/>
        </p:nvSpPr>
        <p:spPr bwMode="auto">
          <a:xfrm>
            <a:off x="323528" y="188640"/>
            <a:ext cx="8424936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/>
            <a:r>
              <a:rPr lang="en-US" sz="2800" b="1" dirty="0">
                <a:latin typeface="Times New Roman" pitchFamily="18" charset="0"/>
              </a:rPr>
              <a:t>ЈОД - </a:t>
            </a:r>
            <a:r>
              <a:rPr lang="en-US" sz="2800" b="1" dirty="0" err="1">
                <a:latin typeface="Times New Roman" pitchFamily="18" charset="0"/>
              </a:rPr>
              <a:t>з</a:t>
            </a:r>
            <a:r>
              <a:rPr lang="en-US" sz="2800" b="1" i="1" dirty="0" err="1">
                <a:latin typeface="Times New Roman" pitchFamily="18" charset="0"/>
              </a:rPr>
              <a:t>начај</a:t>
            </a:r>
            <a:r>
              <a:rPr lang="en-US" sz="2800" b="1" i="1" dirty="0">
                <a:latin typeface="Times New Roman" pitchFamily="18" charset="0"/>
              </a:rPr>
              <a:t> </a:t>
            </a:r>
          </a:p>
          <a:p>
            <a:pPr algn="just" eaLnBrk="0" hangingPunct="0"/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r>
              <a:rPr lang="de-DE" sz="2800" b="1" dirty="0">
                <a:latin typeface="Times New Roman" pitchFamily="18" charset="0"/>
              </a:rPr>
              <a:t>У људском организму се налази 20-50 </a:t>
            </a:r>
            <a:r>
              <a:rPr lang="en-US" sz="2800" b="1" dirty="0">
                <a:latin typeface="Times New Roman" pitchFamily="18" charset="0"/>
              </a:rPr>
              <a:t>mg</a:t>
            </a:r>
            <a:r>
              <a:rPr lang="de-DE" sz="2800" b="1" dirty="0">
                <a:latin typeface="Times New Roman" pitchFamily="18" charset="0"/>
              </a:rPr>
              <a:t> јода. Од те количине 50% се налази у мишићима, 20% у штитастој жлезди, а остатак у другим ендокриним ткивима, централном нервном систему, кожи, скелету и крви.</a:t>
            </a:r>
          </a:p>
          <a:p>
            <a:pPr algn="just" eaLnBrk="0" hangingPunct="0"/>
            <a:r>
              <a:rPr lang="de-DE" sz="2800" b="1" dirty="0">
                <a:latin typeface="Times New Roman" pitchFamily="18" charset="0"/>
              </a:rPr>
              <a:t>Главна улога јода је да у одлику јодида је саставни део хормона штитасте жлезде (</a:t>
            </a:r>
            <a:r>
              <a:rPr lang="de-DE" sz="2800" b="1" i="1" dirty="0">
                <a:latin typeface="Times New Roman" pitchFamily="18" charset="0"/>
              </a:rPr>
              <a:t>тироксина, тријодтиронина</a:t>
            </a:r>
            <a:r>
              <a:rPr lang="de-DE" sz="2800" b="1" dirty="0">
                <a:latin typeface="Times New Roman" pitchFamily="18" charset="0"/>
              </a:rPr>
              <a:t>), па тако учествује у регулацији бројних метаболичких процеса.</a:t>
            </a:r>
          </a:p>
          <a:p>
            <a:pPr algn="just" eaLnBrk="0" hangingPunct="0"/>
            <a:endParaRPr lang="fr-FR" sz="2800" b="1" dirty="0">
              <a:latin typeface="Times New Roman" pitchFamily="18" charset="0"/>
            </a:endParaRPr>
          </a:p>
          <a:p>
            <a:pPr algn="just" eaLnBrk="0" hangingPunct="0"/>
            <a:r>
              <a:rPr lang="fr-FR" sz="2800" b="1" dirty="0" err="1">
                <a:latin typeface="Times New Roman" pitchFamily="18" charset="0"/>
              </a:rPr>
              <a:t>Битан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је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за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нормалан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физички</a:t>
            </a:r>
            <a:r>
              <a:rPr lang="fr-FR" sz="2800" b="1" dirty="0">
                <a:latin typeface="Times New Roman" pitchFamily="18" charset="0"/>
              </a:rPr>
              <a:t> и </a:t>
            </a:r>
            <a:r>
              <a:rPr lang="fr-FR" sz="2800" b="1" dirty="0" err="1">
                <a:latin typeface="Times New Roman" pitchFamily="18" charset="0"/>
              </a:rPr>
              <a:t>ментални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развој</a:t>
            </a:r>
            <a:endParaRPr lang="en-US" sz="2800" b="1" i="1" dirty="0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7677301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3"/>
          <p:cNvSpPr txBox="1">
            <a:spLocks noChangeArrowheads="1"/>
          </p:cNvSpPr>
          <p:nvPr/>
        </p:nvSpPr>
        <p:spPr bwMode="auto">
          <a:xfrm>
            <a:off x="107504" y="116632"/>
            <a:ext cx="8928992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/>
            <a:r>
              <a:rPr lang="en-US" sz="2800" b="1" dirty="0">
                <a:latin typeface="Times New Roman" pitchFamily="18" charset="0"/>
              </a:rPr>
              <a:t>ЈОД - </a:t>
            </a:r>
            <a:r>
              <a:rPr lang="en-US" sz="2800" b="1" i="1" dirty="0" err="1">
                <a:latin typeface="Times New Roman" pitchFamily="18" charset="0"/>
              </a:rPr>
              <a:t>Биланс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јода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потребан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унос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algn="just" eaLnBrk="0" hangingPunct="0"/>
            <a:r>
              <a:rPr lang="nl-NL" sz="2800" b="1" dirty="0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nl-NL" sz="2800" b="1" dirty="0">
              <a:latin typeface="Times New Roman" pitchFamily="18" charset="0"/>
            </a:endParaRPr>
          </a:p>
          <a:p>
            <a:pPr lvl="2" algn="just" eaLnBrk="0" hangingPunct="0"/>
            <a:r>
              <a:rPr lang="nl-NL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 i="1" dirty="0">
                <a:latin typeface="Times New Roman" pitchFamily="18" charset="0"/>
              </a:rPr>
              <a:t>Намирнице животињског порекла</a:t>
            </a:r>
          </a:p>
          <a:p>
            <a:pPr lvl="4" algn="just" eaLnBrk="0" hangingPunct="0"/>
            <a:r>
              <a:rPr lang="nl-NL" sz="2800" dirty="0" smtClean="0">
                <a:latin typeface="Wingdings" pitchFamily="2" charset="2"/>
                <a:cs typeface="Times New Roman" pitchFamily="18" charset="0"/>
              </a:rPr>
              <a:t>Ø</a:t>
            </a:r>
            <a:r>
              <a:rPr lang="nl-NL" sz="2800" dirty="0">
                <a:latin typeface="Wingdings" pitchFamily="2" charset="2"/>
                <a:cs typeface="Times New Roman" pitchFamily="18" charset="0"/>
              </a:rPr>
              <a:t>	</a:t>
            </a:r>
            <a:r>
              <a:rPr lang="en-US" sz="2800" b="1" dirty="0" err="1">
                <a:latin typeface="Times New Roman" pitchFamily="18" charset="0"/>
              </a:rPr>
              <a:t>морски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плодови</a:t>
            </a:r>
            <a:r>
              <a:rPr lang="en-US" sz="2800" b="1" dirty="0">
                <a:latin typeface="Times New Roman" pitchFamily="18" charset="0"/>
              </a:rPr>
              <a:t> </a:t>
            </a: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lvl="2" algn="just" eaLnBrk="0" hangingPunct="0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i="1" dirty="0" err="1">
                <a:latin typeface="Times New Roman" pitchFamily="18" charset="0"/>
              </a:rPr>
              <a:t>Намирнице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индустријског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порекла</a:t>
            </a:r>
            <a:endParaRPr lang="en-US" sz="2800" b="1" i="1" dirty="0">
              <a:latin typeface="Times New Roman" pitchFamily="18" charset="0"/>
            </a:endParaRPr>
          </a:p>
          <a:p>
            <a:pPr marL="2286000" lvl="4" indent="-457200" algn="just" eaLnBrk="0" hangingPunct="0">
              <a:buFont typeface="Wingdings"/>
              <a:buChar char="Ø"/>
            </a:pPr>
            <a:r>
              <a:rPr lang="en-US" sz="2800" b="1" dirty="0" err="1" smtClean="0">
                <a:latin typeface="Times New Roman" pitchFamily="18" charset="0"/>
              </a:rPr>
              <a:t>кухињска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со</a:t>
            </a:r>
            <a:r>
              <a:rPr lang="en-US" sz="2800" b="1" dirty="0">
                <a:solidFill>
                  <a:srgbClr val="FFC000"/>
                </a:solidFill>
                <a:latin typeface="Times New Roman" pitchFamily="18" charset="0"/>
              </a:rPr>
              <a:t> </a:t>
            </a:r>
            <a:endParaRPr lang="sr-Cyrl-RS" sz="2800" b="1" dirty="0" smtClean="0">
              <a:solidFill>
                <a:srgbClr val="FFC000"/>
              </a:solidFill>
              <a:latin typeface="Times New Roman" pitchFamily="18" charset="0"/>
            </a:endParaRPr>
          </a:p>
          <a:p>
            <a:pPr algn="just" eaLnBrk="0" hangingPunct="0"/>
            <a:r>
              <a:rPr lang="de-DE" sz="2800" b="1" dirty="0">
                <a:latin typeface="Times New Roman" pitchFamily="18" charset="0"/>
              </a:rPr>
              <a:t>Јодирање кухињске соли = 20 </a:t>
            </a:r>
            <a:r>
              <a:rPr lang="en-US" sz="2800" b="1" dirty="0">
                <a:latin typeface="Times New Roman" pitchFamily="18" charset="0"/>
              </a:rPr>
              <a:t>mg</a:t>
            </a:r>
            <a:r>
              <a:rPr lang="de-DE" sz="2800" b="1" dirty="0">
                <a:latin typeface="Times New Roman" pitchFamily="18" charset="0"/>
              </a:rPr>
              <a:t> калијум јодида на 1 kg соли!</a:t>
            </a:r>
          </a:p>
          <a:p>
            <a:pPr algn="just" eaLnBrk="0" hangingPunct="0"/>
            <a:r>
              <a:rPr lang="de-DE" sz="2800" b="1" dirty="0" smtClean="0">
                <a:latin typeface="Times New Roman" pitchFamily="18" charset="0"/>
              </a:rPr>
              <a:t>Чувањем </a:t>
            </a:r>
            <a:r>
              <a:rPr lang="de-DE" sz="2800" b="1" dirty="0">
                <a:latin typeface="Times New Roman" pitchFamily="18" charset="0"/>
              </a:rPr>
              <a:t>кухињске соли на високој температури смањује се количина јода у њој!</a:t>
            </a:r>
          </a:p>
          <a:p>
            <a:pPr algn="just" eaLnBrk="0" hangingPunct="0"/>
            <a:endParaRPr lang="de-DE" sz="2800" b="1" dirty="0">
              <a:latin typeface="Times New Roman" pitchFamily="18" charset="0"/>
            </a:endParaRPr>
          </a:p>
          <a:p>
            <a:pPr algn="just" eaLnBrk="0" hangingPunct="0"/>
            <a:r>
              <a:rPr lang="de-DE" sz="2800" b="1" dirty="0">
                <a:latin typeface="Times New Roman" pitchFamily="18" charset="0"/>
              </a:rPr>
              <a:t>Со треба додавати јелу по завршетку кувања!</a:t>
            </a:r>
            <a:endParaRPr lang="en-US" sz="3200" b="1" i="1" dirty="0">
              <a:latin typeface="Times New Roman" pitchFamily="18" charset="0"/>
            </a:endParaRPr>
          </a:p>
          <a:p>
            <a:pPr marL="2286000" lvl="4" indent="-457200" algn="just" eaLnBrk="0" hangingPunct="0">
              <a:buFont typeface="Wingdings"/>
              <a:buChar char="Ø"/>
            </a:pPr>
            <a:endParaRPr lang="de-DE" sz="2800" b="1" dirty="0">
              <a:solidFill>
                <a:srgbClr val="FFC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1387210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3"/>
          <p:cNvSpPr txBox="1">
            <a:spLocks noChangeArrowheads="1"/>
          </p:cNvSpPr>
          <p:nvPr/>
        </p:nvSpPr>
        <p:spPr bwMode="auto">
          <a:xfrm>
            <a:off x="684213" y="1268413"/>
            <a:ext cx="7848600" cy="514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ЈОД - </a:t>
            </a:r>
            <a:r>
              <a:rPr lang="en-US" sz="2800" b="1" i="1">
                <a:latin typeface="Times New Roman" pitchFamily="18" charset="0"/>
              </a:rPr>
              <a:t>Биланс јода и потребан унос</a:t>
            </a:r>
          </a:p>
          <a:p>
            <a:pPr algn="just" eaLnBrk="0" hangingPunct="0"/>
            <a:endParaRPr lang="de-DE" sz="2400" b="1">
              <a:latin typeface="Times New Roman" pitchFamily="18" charset="0"/>
            </a:endParaRPr>
          </a:p>
          <a:p>
            <a:pPr algn="just" eaLnBrk="0" hangingPunct="0"/>
            <a:r>
              <a:rPr lang="de-DE" sz="2800" b="1">
                <a:latin typeface="Times New Roman" pitchFamily="18" charset="0"/>
              </a:rPr>
              <a:t>ДНЕВНЕ ПОТРЕБЕ</a:t>
            </a:r>
          </a:p>
          <a:p>
            <a:pPr algn="just" eaLnBrk="0" hangingPunct="0"/>
            <a:endParaRPr lang="de-DE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>
                <a:latin typeface="Times New Roman" pitchFamily="18" charset="0"/>
              </a:rPr>
              <a:t>Препоручен унос према RDA стандардима 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40 μg новорођенчад до 6 месеци</a:t>
            </a: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50 </a:t>
            </a:r>
            <a:r>
              <a:rPr lang="en-US" b="1"/>
              <a:t>μg</a:t>
            </a:r>
            <a:r>
              <a:rPr lang="en-US" sz="2400" b="1">
                <a:latin typeface="Times New Roman" pitchFamily="18" charset="0"/>
              </a:rPr>
              <a:t> новорођенчад од 6 месеци до 1 године</a:t>
            </a: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70-120 </a:t>
            </a:r>
            <a:r>
              <a:rPr lang="en-US" b="1"/>
              <a:t>μg</a:t>
            </a:r>
            <a:r>
              <a:rPr lang="en-US"/>
              <a:t> </a:t>
            </a:r>
            <a:r>
              <a:rPr lang="en-US" sz="2400" b="1">
                <a:latin typeface="Times New Roman" pitchFamily="18" charset="0"/>
              </a:rPr>
              <a:t> деца од 1 до 10 година</a:t>
            </a: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100-150 </a:t>
            </a:r>
            <a:r>
              <a:rPr lang="en-US" b="1"/>
              <a:t>μg</a:t>
            </a:r>
            <a:r>
              <a:rPr lang="en-US" sz="2400" b="1">
                <a:latin typeface="Times New Roman" pitchFamily="18" charset="0"/>
              </a:rPr>
              <a:t> одрасли </a:t>
            </a:r>
            <a:endParaRPr lang="nl-NL" sz="2400" b="1">
              <a:latin typeface="Times New Roman" pitchFamily="18" charset="0"/>
            </a:endParaRPr>
          </a:p>
          <a:p>
            <a:pPr lvl="2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175 </a:t>
            </a:r>
            <a:r>
              <a:rPr lang="en-US" b="1"/>
              <a:t>μg</a:t>
            </a:r>
            <a:r>
              <a:rPr lang="en-US" sz="2400" b="1">
                <a:latin typeface="Times New Roman" pitchFamily="18" charset="0"/>
              </a:rPr>
              <a:t> труднице</a:t>
            </a: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200 </a:t>
            </a:r>
            <a:r>
              <a:rPr lang="en-US" b="1"/>
              <a:t>μg</a:t>
            </a:r>
            <a:r>
              <a:rPr lang="en-US" sz="2400" b="1">
                <a:latin typeface="Times New Roman" pitchFamily="18" charset="0"/>
              </a:rPr>
              <a:t> дојиље  </a:t>
            </a:r>
          </a:p>
        </p:txBody>
      </p:sp>
    </p:spTree>
    <p:extLst>
      <p:ext uri="{BB962C8B-B14F-4D97-AF65-F5344CB8AC3E}">
        <p14:creationId xmlns:p14="http://schemas.microsoft.com/office/powerpoint/2010/main" xmlns="" val="523044932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3"/>
          <p:cNvSpPr txBox="1">
            <a:spLocks noChangeArrowheads="1"/>
          </p:cNvSpPr>
          <p:nvPr/>
        </p:nvSpPr>
        <p:spPr bwMode="auto">
          <a:xfrm>
            <a:off x="0" y="836613"/>
            <a:ext cx="8748713" cy="658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ЈОД И ЗДРАВЉЕ</a:t>
            </a:r>
            <a:endParaRPr lang="en-US" sz="2800" b="1" i="1">
              <a:latin typeface="Times New Roman" pitchFamily="18" charset="0"/>
            </a:endParaRPr>
          </a:p>
          <a:p>
            <a:pPr algn="just" eaLnBrk="0" hangingPunct="0"/>
            <a:endParaRPr lang="en-US" b="1" i="1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Недостатак јода узрокује смањење производње хормона штитасте жлезде и ствара слику струме. 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Када јода нема у земљишту, води и храни настаје обољење познато као ендемски кретенизам (</a:t>
            </a:r>
            <a:r>
              <a:rPr lang="en-US" sz="2800" b="1" i="1">
                <a:latin typeface="Times New Roman" pitchFamily="18" charset="0"/>
              </a:rPr>
              <a:t>Јошаничка бања, Црна бара-Мачва</a:t>
            </a:r>
            <a:r>
              <a:rPr lang="en-US" sz="2800" b="1">
                <a:latin typeface="Times New Roman" pitchFamily="18" charset="0"/>
              </a:rPr>
              <a:t>).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Знаци: физички и ментални застој и расту и развоју.</a:t>
            </a:r>
            <a:endParaRPr lang="sr-Cyrl-CS" sz="2800" b="1">
              <a:latin typeface="Times New Roman" pitchFamily="18" charset="0"/>
            </a:endParaRPr>
          </a:p>
          <a:p>
            <a:pPr eaLnBrk="0" hangingPunct="0"/>
            <a:r>
              <a:rPr lang="sr-Cyrl-CS" b="1" i="1"/>
              <a:t>Токсичн</a:t>
            </a:r>
            <a:r>
              <a:rPr lang="en-US" b="1" i="1"/>
              <a:t>о</a:t>
            </a:r>
            <a:r>
              <a:rPr lang="sr-Cyrl-CS" b="1" i="1"/>
              <a:t>ст</a:t>
            </a:r>
            <a:endParaRPr lang="en-US" b="1" i="1"/>
          </a:p>
          <a:p>
            <a:pPr eaLnBrk="0" hangingPunct="0"/>
            <a:endParaRPr lang="en-US" b="1"/>
          </a:p>
          <a:p>
            <a:pPr eaLnBrk="0" hangingPunct="0"/>
            <a:r>
              <a:rPr lang="en-US" sz="2400" b="1">
                <a:latin typeface="Times New Roman" pitchFamily="18" charset="0"/>
              </a:rPr>
              <a:t>Токсични ефекти се могу наћи при злоупотреби суплемената (</a:t>
            </a:r>
            <a:r>
              <a:rPr lang="en-US" sz="2400" b="1" i="1">
                <a:latin typeface="Times New Roman" pitchFamily="18" charset="0"/>
              </a:rPr>
              <a:t>унос већи од 2 </a:t>
            </a:r>
            <a:r>
              <a:rPr lang="en-US" sz="2400" b="1">
                <a:latin typeface="Times New Roman" pitchFamily="18" charset="0"/>
              </a:rPr>
              <a:t>mg</a:t>
            </a:r>
            <a:r>
              <a:rPr lang="en-US" sz="2400" b="1" i="1">
                <a:latin typeface="Times New Roman" pitchFamily="18" charset="0"/>
              </a:rPr>
              <a:t> дневно</a:t>
            </a:r>
            <a:r>
              <a:rPr lang="en-US" b="1" i="1">
                <a:latin typeface="Times New Roman" pitchFamily="18" charset="0"/>
              </a:rPr>
              <a:t>!</a:t>
            </a:r>
            <a:r>
              <a:rPr lang="en-US" b="1">
                <a:latin typeface="Times New Roman" pitchFamily="18" charset="0"/>
              </a:rPr>
              <a:t>).</a:t>
            </a:r>
          </a:p>
          <a:p>
            <a:pPr eaLnBrk="0" hangingPunct="0"/>
            <a:endParaRPr lang="de-DE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9528943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3"/>
          <p:cNvSpPr txBox="1">
            <a:spLocks noChangeArrowheads="1"/>
          </p:cNvSpPr>
          <p:nvPr/>
        </p:nvSpPr>
        <p:spPr bwMode="auto">
          <a:xfrm>
            <a:off x="685800" y="2376488"/>
            <a:ext cx="784860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ЦИНК - з</a:t>
            </a:r>
            <a:r>
              <a:rPr lang="en-US" sz="2800" b="1" i="1">
                <a:latin typeface="Times New Roman" pitchFamily="18" charset="0"/>
              </a:rPr>
              <a:t>начај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Цинк је есенцијални елемент. 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У људском организму налази се у количини од око 1,5 g (</a:t>
            </a:r>
            <a:r>
              <a:rPr lang="en-US" sz="2800" b="1" i="1">
                <a:latin typeface="Times New Roman" pitchFamily="18" charset="0"/>
              </a:rPr>
              <a:t>жене</a:t>
            </a:r>
            <a:r>
              <a:rPr lang="en-US" sz="2800" b="1">
                <a:latin typeface="Times New Roman" pitchFamily="18" charset="0"/>
              </a:rPr>
              <a:t>) до 3,8 g (</a:t>
            </a:r>
            <a:r>
              <a:rPr lang="en-US" sz="2800" b="1" i="1">
                <a:latin typeface="Times New Roman" pitchFamily="18" charset="0"/>
              </a:rPr>
              <a:t>мушкарци</a:t>
            </a:r>
            <a:r>
              <a:rPr lang="en-US" sz="2800" b="1">
                <a:latin typeface="Times New Roman" pitchFamily="18" charset="0"/>
              </a:rPr>
              <a:t>).</a:t>
            </a:r>
            <a:endParaRPr lang="de-DE" sz="32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6588103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3"/>
          <p:cNvSpPr txBox="1">
            <a:spLocks noChangeArrowheads="1"/>
          </p:cNvSpPr>
          <p:nvPr/>
        </p:nvSpPr>
        <p:spPr bwMode="auto">
          <a:xfrm>
            <a:off x="250825" y="981075"/>
            <a:ext cx="8748713" cy="549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ЦИНК - </a:t>
            </a:r>
            <a:r>
              <a:rPr lang="en-US" sz="2800" b="1" i="1">
                <a:latin typeface="Times New Roman" pitchFamily="18" charset="0"/>
              </a:rPr>
              <a:t>улога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Главна улога му је у градњи ензима (налази се у око 50 ензима кључних за метаболизам), па је тако битан за раст и развој организма. Битан је и за: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1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нормалан састав свих ткива, телесних течности и екскрета</a:t>
            </a:r>
          </a:p>
          <a:p>
            <a:pPr lvl="1" eaLnBrk="0" hangingPunct="0"/>
            <a:r>
              <a:rPr lang="de-DE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800" b="1">
                <a:latin typeface="Times New Roman" pitchFamily="18" charset="0"/>
              </a:rPr>
              <a:t>стабилност структура ДНК, РНК и рибозома</a:t>
            </a:r>
          </a:p>
          <a:p>
            <a:pPr lvl="1" eaLnBrk="0" hangingPunct="0"/>
            <a:r>
              <a:rPr lang="de-DE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800" b="1">
                <a:latin typeface="Times New Roman" pitchFamily="18" charset="0"/>
              </a:rPr>
              <a:t>транспорт кисеоника</a:t>
            </a:r>
          </a:p>
          <a:p>
            <a:pPr lvl="1" eaLnBrk="0" hangingPunct="0"/>
            <a:r>
              <a:rPr lang="de-DE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800" b="1">
                <a:latin typeface="Times New Roman" pitchFamily="18" charset="0"/>
              </a:rPr>
              <a:t>заштиту од слободних радикала (</a:t>
            </a:r>
            <a:r>
              <a:rPr lang="de-DE" sz="2800" b="1" i="1">
                <a:latin typeface="Times New Roman" pitchFamily="18" charset="0"/>
              </a:rPr>
              <a:t>антиоксиданс</a:t>
            </a:r>
            <a:r>
              <a:rPr lang="de-DE" sz="2800" b="1">
                <a:latin typeface="Times New Roman" pitchFamily="18" charset="0"/>
              </a:rPr>
              <a:t>)</a:t>
            </a:r>
          </a:p>
          <a:p>
            <a:pPr lvl="1" eaLnBrk="0" hangingPunct="0"/>
            <a:r>
              <a:rPr lang="de-DE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800" b="1">
                <a:latin typeface="Times New Roman" pitchFamily="18" charset="0"/>
              </a:rPr>
              <a:t>с</a:t>
            </a:r>
            <a:r>
              <a:rPr lang="sr-Cyrl-CS" sz="2800" b="1">
                <a:latin typeface="Times New Roman" pitchFamily="18" charset="0"/>
              </a:rPr>
              <a:t>т</a:t>
            </a:r>
            <a:r>
              <a:rPr lang="de-DE" sz="2800" b="1">
                <a:latin typeface="Times New Roman" pitchFamily="18" charset="0"/>
              </a:rPr>
              <a:t>абилност имуног система</a:t>
            </a:r>
            <a:endParaRPr lang="de-DE" sz="32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3587139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3"/>
          <p:cNvSpPr txBox="1">
            <a:spLocks noChangeArrowheads="1"/>
          </p:cNvSpPr>
          <p:nvPr/>
        </p:nvSpPr>
        <p:spPr bwMode="auto">
          <a:xfrm>
            <a:off x="468313" y="764704"/>
            <a:ext cx="78486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1600" b="1" dirty="0">
                <a:latin typeface="Times New Roman" pitchFamily="18" charset="0"/>
              </a:rPr>
              <a:t>ЦИНК -</a:t>
            </a:r>
            <a:r>
              <a:rPr lang="en-US" sz="1600" b="1" i="1" dirty="0" err="1">
                <a:latin typeface="Times New Roman" pitchFamily="18" charset="0"/>
              </a:rPr>
              <a:t>Биланс</a:t>
            </a:r>
            <a:r>
              <a:rPr lang="en-US" sz="1600" b="1" i="1" dirty="0">
                <a:latin typeface="Times New Roman" pitchFamily="18" charset="0"/>
              </a:rPr>
              <a:t> </a:t>
            </a:r>
            <a:r>
              <a:rPr lang="en-US" sz="1600" b="1" i="1" dirty="0" err="1">
                <a:latin typeface="Times New Roman" pitchFamily="18" charset="0"/>
              </a:rPr>
              <a:t>цинка</a:t>
            </a:r>
            <a:r>
              <a:rPr lang="en-US" sz="1600" b="1" i="1" dirty="0">
                <a:latin typeface="Times New Roman" pitchFamily="18" charset="0"/>
              </a:rPr>
              <a:t> и </a:t>
            </a:r>
            <a:r>
              <a:rPr lang="en-US" sz="1600" b="1" i="1" dirty="0" err="1">
                <a:latin typeface="Times New Roman" pitchFamily="18" charset="0"/>
              </a:rPr>
              <a:t>потребан</a:t>
            </a:r>
            <a:r>
              <a:rPr lang="en-US" sz="1600" b="1" i="1" dirty="0">
                <a:latin typeface="Times New Roman" pitchFamily="18" charset="0"/>
              </a:rPr>
              <a:t> </a:t>
            </a:r>
            <a:r>
              <a:rPr lang="en-US" sz="1600" b="1" i="1" dirty="0" err="1">
                <a:latin typeface="Times New Roman" pitchFamily="18" charset="0"/>
              </a:rPr>
              <a:t>унос</a:t>
            </a:r>
            <a:endParaRPr lang="en-US" sz="1600" b="1" i="1" dirty="0">
              <a:latin typeface="Times New Roman" pitchFamily="18" charset="0"/>
            </a:endParaRPr>
          </a:p>
          <a:p>
            <a:pPr algn="just" eaLnBrk="0" hangingPunct="0"/>
            <a:endParaRPr lang="nl-NL" sz="1600" b="1" dirty="0">
              <a:latin typeface="Times New Roman" pitchFamily="18" charset="0"/>
            </a:endParaRPr>
          </a:p>
          <a:p>
            <a:pPr algn="just" eaLnBrk="0" hangingPunct="0"/>
            <a:r>
              <a:rPr lang="nl-NL" sz="1600" b="1" dirty="0" smtClean="0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nl-NL" sz="1600" b="1" dirty="0" smtClean="0">
              <a:latin typeface="Times New Roman" pitchFamily="18" charset="0"/>
            </a:endParaRPr>
          </a:p>
          <a:p>
            <a:pPr lvl="2" algn="just" eaLnBrk="0" hangingPunct="0"/>
            <a:r>
              <a:rPr lang="nl-NL" sz="1600" dirty="0" smtClean="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1600" b="1" i="1" dirty="0" smtClean="0">
                <a:latin typeface="Times New Roman" pitchFamily="18" charset="0"/>
              </a:rPr>
              <a:t>Намирнице животињског порекла</a:t>
            </a:r>
          </a:p>
          <a:p>
            <a:pPr algn="just" eaLnBrk="0" hangingPunct="0"/>
            <a:endParaRPr lang="nl-NL" sz="1600" b="1" dirty="0" smtClean="0">
              <a:latin typeface="Times New Roman" pitchFamily="18" charset="0"/>
            </a:endParaRPr>
          </a:p>
          <a:p>
            <a:pPr lvl="3" algn="just" eaLnBrk="0" hangingPunct="0"/>
            <a:r>
              <a:rPr lang="nl-NL" sz="1600" dirty="0" smtClean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1600" b="1" dirty="0" err="1" smtClean="0">
                <a:latin typeface="Times New Roman" pitchFamily="18" charset="0"/>
              </a:rPr>
              <a:t>месо</a:t>
            </a:r>
            <a:r>
              <a:rPr lang="en-US" sz="1600" b="1" dirty="0" smtClean="0">
                <a:latin typeface="Times New Roman" pitchFamily="18" charset="0"/>
              </a:rPr>
              <a:t>, </a:t>
            </a:r>
            <a:r>
              <a:rPr lang="en-US" sz="1600" b="1" dirty="0" err="1" smtClean="0">
                <a:latin typeface="Times New Roman" pitchFamily="18" charset="0"/>
              </a:rPr>
              <a:t>риба</a:t>
            </a:r>
            <a:r>
              <a:rPr lang="en-US" sz="1600" b="1" dirty="0" smtClean="0">
                <a:latin typeface="Times New Roman" pitchFamily="18" charset="0"/>
              </a:rPr>
              <a:t>, </a:t>
            </a:r>
            <a:r>
              <a:rPr lang="en-US" sz="1600" b="1" dirty="0" err="1" smtClean="0">
                <a:latin typeface="Times New Roman" pitchFamily="18" charset="0"/>
              </a:rPr>
              <a:t>јаја</a:t>
            </a:r>
            <a:r>
              <a:rPr lang="en-US" sz="1600" b="1" dirty="0" smtClean="0">
                <a:latin typeface="Times New Roman" pitchFamily="18" charset="0"/>
              </a:rPr>
              <a:t> и </a:t>
            </a:r>
            <a:r>
              <a:rPr lang="en-US" sz="1600" b="1" dirty="0" err="1" smtClean="0">
                <a:latin typeface="Times New Roman" pitchFamily="18" charset="0"/>
              </a:rPr>
              <a:t>производи</a:t>
            </a:r>
            <a:r>
              <a:rPr lang="en-US" sz="1600" b="1" dirty="0" smtClean="0">
                <a:latin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</a:rPr>
              <a:t>од</a:t>
            </a:r>
            <a:r>
              <a:rPr lang="en-US" sz="1600" b="1" dirty="0" smtClean="0">
                <a:latin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</a:rPr>
              <a:t>меса</a:t>
            </a:r>
            <a:endParaRPr lang="en-US" sz="1600" b="1" dirty="0" smtClean="0">
              <a:latin typeface="Times New Roman" pitchFamily="18" charset="0"/>
            </a:endParaRPr>
          </a:p>
          <a:p>
            <a:pPr lvl="3" eaLnBrk="0" hangingPunct="0"/>
            <a:r>
              <a:rPr lang="en-US" sz="1600" dirty="0" smtClean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1600" b="1" dirty="0" err="1" smtClean="0">
                <a:latin typeface="Times New Roman" pitchFamily="18" charset="0"/>
              </a:rPr>
              <a:t>млеко</a:t>
            </a:r>
            <a:r>
              <a:rPr lang="en-US" sz="1600" b="1" dirty="0" smtClean="0">
                <a:latin typeface="Times New Roman" pitchFamily="18" charset="0"/>
              </a:rPr>
              <a:t> и </a:t>
            </a:r>
            <a:r>
              <a:rPr lang="en-US" sz="1600" b="1" dirty="0" err="1" smtClean="0">
                <a:latin typeface="Times New Roman" pitchFamily="18" charset="0"/>
              </a:rPr>
              <a:t>призводи</a:t>
            </a:r>
            <a:r>
              <a:rPr lang="en-US" sz="1600" b="1" dirty="0" smtClean="0">
                <a:latin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</a:rPr>
              <a:t>од</a:t>
            </a:r>
            <a:r>
              <a:rPr lang="en-US" sz="1600" b="1" dirty="0" smtClean="0">
                <a:latin typeface="Times New Roman" pitchFamily="18" charset="0"/>
              </a:rPr>
              <a:t> </a:t>
            </a:r>
            <a:r>
              <a:rPr lang="en-US" sz="1600" b="1" dirty="0" err="1" smtClean="0">
                <a:latin typeface="Times New Roman" pitchFamily="18" charset="0"/>
              </a:rPr>
              <a:t>млека</a:t>
            </a:r>
            <a:endParaRPr lang="en-US" sz="1600" b="1" dirty="0" smtClean="0">
              <a:latin typeface="Times New Roman" pitchFamily="18" charset="0"/>
            </a:endParaRPr>
          </a:p>
          <a:p>
            <a:pPr algn="just" eaLnBrk="0" hangingPunct="0"/>
            <a:endParaRPr lang="en-US" sz="1600" b="1" dirty="0" smtClean="0">
              <a:latin typeface="Times New Roman" pitchFamily="18" charset="0"/>
            </a:endParaRPr>
          </a:p>
          <a:p>
            <a:pPr lvl="2" algn="just" eaLnBrk="0" hangingPunct="0"/>
            <a:r>
              <a:rPr lang="en-US" sz="1600" dirty="0" smtClean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1600" b="1" i="1" dirty="0" err="1" smtClean="0">
                <a:latin typeface="Times New Roman" pitchFamily="18" charset="0"/>
              </a:rPr>
              <a:t>Намирнице</a:t>
            </a:r>
            <a:r>
              <a:rPr lang="en-US" sz="1600" b="1" i="1" dirty="0" smtClean="0">
                <a:latin typeface="Times New Roman" pitchFamily="18" charset="0"/>
              </a:rPr>
              <a:t> </a:t>
            </a:r>
            <a:r>
              <a:rPr lang="en-US" sz="1600" b="1" i="1" dirty="0" err="1" smtClean="0">
                <a:latin typeface="Times New Roman" pitchFamily="18" charset="0"/>
              </a:rPr>
              <a:t>биљног</a:t>
            </a:r>
            <a:r>
              <a:rPr lang="en-US" sz="1600" b="1" i="1" dirty="0" smtClean="0">
                <a:latin typeface="Times New Roman" pitchFamily="18" charset="0"/>
              </a:rPr>
              <a:t> </a:t>
            </a:r>
            <a:r>
              <a:rPr lang="en-US" sz="1600" b="1" i="1" dirty="0" err="1" smtClean="0">
                <a:latin typeface="Times New Roman" pitchFamily="18" charset="0"/>
              </a:rPr>
              <a:t>порекла</a:t>
            </a:r>
            <a:endParaRPr lang="en-US" sz="1600" b="1" i="1" dirty="0" smtClean="0">
              <a:latin typeface="Times New Roman" pitchFamily="18" charset="0"/>
            </a:endParaRPr>
          </a:p>
          <a:p>
            <a:pPr algn="just" eaLnBrk="0" hangingPunct="0"/>
            <a:endParaRPr lang="en-US" sz="1600" b="1" dirty="0" smtClean="0">
              <a:latin typeface="Times New Roman" pitchFamily="18" charset="0"/>
            </a:endParaRPr>
          </a:p>
          <a:p>
            <a:pPr marL="1828800" lvl="3" indent="-457200" algn="just" eaLnBrk="0" hangingPunct="0">
              <a:buFont typeface="Wingdings"/>
              <a:buChar char="Ø"/>
            </a:pPr>
            <a:r>
              <a:rPr lang="nl-NL" sz="1600" b="1" dirty="0" smtClean="0">
                <a:latin typeface="Times New Roman" pitchFamily="18" charset="0"/>
              </a:rPr>
              <a:t>цереалије (</a:t>
            </a:r>
            <a:r>
              <a:rPr lang="nl-NL" sz="1600" b="1" i="1" dirty="0" smtClean="0">
                <a:latin typeface="Times New Roman" pitchFamily="18" charset="0"/>
              </a:rPr>
              <a:t>највише га има у спољашњој опни</a:t>
            </a:r>
            <a:r>
              <a:rPr lang="nl-NL" sz="1600" b="1" dirty="0" smtClean="0">
                <a:latin typeface="Times New Roman" pitchFamily="18" charset="0"/>
              </a:rPr>
              <a:t>)</a:t>
            </a:r>
            <a:endParaRPr lang="sr-Cyrl-RS" sz="1600" b="1" dirty="0" smtClean="0">
              <a:latin typeface="Times New Roman" pitchFamily="18" charset="0"/>
            </a:endParaRPr>
          </a:p>
          <a:p>
            <a:pPr algn="just" eaLnBrk="0" hangingPunct="0"/>
            <a:r>
              <a:rPr lang="de-DE" sz="1600" b="1" dirty="0">
                <a:latin typeface="Times New Roman" pitchFamily="18" charset="0"/>
              </a:rPr>
              <a:t>ДНЕВНЕ ПОТРЕБЕ</a:t>
            </a:r>
          </a:p>
          <a:p>
            <a:pPr algn="just" eaLnBrk="0" hangingPunct="0"/>
            <a:endParaRPr lang="de-DE" sz="16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1600" b="1" i="1" dirty="0" err="1">
                <a:latin typeface="Times New Roman" pitchFamily="18" charset="0"/>
              </a:rPr>
              <a:t>Препоручен</a:t>
            </a:r>
            <a:r>
              <a:rPr lang="en-US" sz="1600" b="1" i="1" dirty="0">
                <a:latin typeface="Times New Roman" pitchFamily="18" charset="0"/>
              </a:rPr>
              <a:t> </a:t>
            </a:r>
            <a:r>
              <a:rPr lang="en-US" sz="1600" b="1" i="1" dirty="0" err="1">
                <a:latin typeface="Times New Roman" pitchFamily="18" charset="0"/>
              </a:rPr>
              <a:t>унос</a:t>
            </a:r>
            <a:r>
              <a:rPr lang="en-US" sz="1600" b="1" i="1" dirty="0">
                <a:latin typeface="Times New Roman" pitchFamily="18" charset="0"/>
              </a:rPr>
              <a:t> </a:t>
            </a:r>
            <a:r>
              <a:rPr lang="en-US" sz="1600" b="1" i="1" dirty="0" err="1">
                <a:latin typeface="Times New Roman" pitchFamily="18" charset="0"/>
              </a:rPr>
              <a:t>према</a:t>
            </a:r>
            <a:r>
              <a:rPr lang="en-US" sz="1600" b="1" i="1" dirty="0">
                <a:latin typeface="Times New Roman" pitchFamily="18" charset="0"/>
              </a:rPr>
              <a:t> RDA </a:t>
            </a:r>
            <a:r>
              <a:rPr lang="en-US" sz="1600" b="1" i="1" dirty="0" err="1">
                <a:latin typeface="Times New Roman" pitchFamily="18" charset="0"/>
              </a:rPr>
              <a:t>стандардима</a:t>
            </a:r>
            <a:r>
              <a:rPr lang="en-US" sz="1600" b="1" i="1" dirty="0">
                <a:latin typeface="Times New Roman" pitchFamily="18" charset="0"/>
              </a:rPr>
              <a:t> </a:t>
            </a:r>
          </a:p>
          <a:p>
            <a:pPr algn="just" eaLnBrk="0" hangingPunct="0"/>
            <a:endParaRPr lang="en-US" sz="1600" b="1" dirty="0">
              <a:latin typeface="Times New Roman" pitchFamily="18" charset="0"/>
            </a:endParaRPr>
          </a:p>
          <a:p>
            <a:pPr lvl="2" algn="just" eaLnBrk="0" hangingPunct="0"/>
            <a:r>
              <a:rPr lang="en-US" sz="16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1600" b="1" dirty="0">
                <a:latin typeface="Times New Roman" pitchFamily="18" charset="0"/>
              </a:rPr>
              <a:t>10-15 mg </a:t>
            </a:r>
            <a:r>
              <a:rPr lang="en-US" sz="1600" b="1" dirty="0" err="1">
                <a:latin typeface="Times New Roman" pitchFamily="18" charset="0"/>
              </a:rPr>
              <a:t>одрасли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мушкарци</a:t>
            </a:r>
            <a:endParaRPr lang="en-US" sz="1600" b="1" dirty="0">
              <a:latin typeface="Times New Roman" pitchFamily="18" charset="0"/>
            </a:endParaRPr>
          </a:p>
          <a:p>
            <a:pPr lvl="2" eaLnBrk="0" hangingPunct="0"/>
            <a:r>
              <a:rPr lang="nl-NL" sz="16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1600" b="1" dirty="0">
                <a:latin typeface="Times New Roman" pitchFamily="18" charset="0"/>
              </a:rPr>
              <a:t>12 </a:t>
            </a:r>
            <a:r>
              <a:rPr lang="en-US" sz="1600" b="1" dirty="0">
                <a:latin typeface="Times New Roman" pitchFamily="18" charset="0"/>
              </a:rPr>
              <a:t>mg</a:t>
            </a:r>
            <a:r>
              <a:rPr lang="nl-NL" sz="1600" b="1" dirty="0">
                <a:latin typeface="Times New Roman" pitchFamily="18" charset="0"/>
              </a:rPr>
              <a:t> одрасле жене</a:t>
            </a:r>
          </a:p>
          <a:p>
            <a:pPr algn="just" eaLnBrk="0" hangingPunct="0"/>
            <a:endParaRPr lang="nl-NL" sz="1600" b="1" dirty="0">
              <a:latin typeface="Times New Roman" pitchFamily="18" charset="0"/>
            </a:endParaRPr>
          </a:p>
          <a:p>
            <a:pPr algn="just" eaLnBrk="0" hangingPunct="0"/>
            <a:r>
              <a:rPr lang="nl-NL" sz="1600" b="1" dirty="0">
                <a:latin typeface="Times New Roman" pitchFamily="18" charset="0"/>
              </a:rPr>
              <a:t>У нашој земљи дневни унос цинка храном код одрасле особе износи 8-10 </a:t>
            </a:r>
            <a:r>
              <a:rPr lang="en-US" sz="1600" b="1" dirty="0">
                <a:latin typeface="Times New Roman" pitchFamily="18" charset="0"/>
              </a:rPr>
              <a:t>mg</a:t>
            </a:r>
            <a:r>
              <a:rPr lang="nl-NL" sz="1600" b="1" dirty="0">
                <a:latin typeface="Times New Roman" pitchFamily="18" charset="0"/>
              </a:rPr>
              <a:t> по становнику, што се сматра недовољним!</a:t>
            </a:r>
          </a:p>
          <a:p>
            <a:pPr marL="1828800" lvl="3" indent="-457200" algn="just" eaLnBrk="0" hangingPunct="0">
              <a:buFont typeface="Wingdings"/>
              <a:buChar char="Ø"/>
            </a:pPr>
            <a:endParaRPr lang="nl-NL" sz="16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9940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Text Box 2"/>
          <p:cNvSpPr txBox="1">
            <a:spLocks noChangeArrowheads="1"/>
          </p:cNvSpPr>
          <p:nvPr/>
        </p:nvSpPr>
        <p:spPr bwMode="auto">
          <a:xfrm>
            <a:off x="251520" y="400465"/>
            <a:ext cx="8784976" cy="643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2800" b="1" dirty="0">
                <a:latin typeface="Times New Roman" pitchFamily="18" charset="0"/>
              </a:rPr>
              <a:t>ВИТАМИН </a:t>
            </a:r>
            <a:r>
              <a:rPr lang="fr-FR" sz="3200" b="1" dirty="0">
                <a:latin typeface="Times New Roman" pitchFamily="18" charset="0"/>
              </a:rPr>
              <a:t>А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>
                <a:latin typeface="Times New Roman" pitchFamily="18" charset="0"/>
              </a:rPr>
              <a:t>РЕТИНОЛ</a:t>
            </a:r>
            <a:r>
              <a:rPr lang="fr-FR" sz="2800" b="1" dirty="0">
                <a:latin typeface="Times New Roman" pitchFamily="18" charset="0"/>
              </a:rPr>
              <a:t>) - </a:t>
            </a:r>
            <a:r>
              <a:rPr lang="fr-FR" sz="3200" b="1" i="1" dirty="0" err="1">
                <a:latin typeface="Times New Roman" pitchFamily="18" charset="0"/>
              </a:rPr>
              <a:t>а</a:t>
            </a:r>
            <a:r>
              <a:rPr lang="fr-FR" sz="2800" b="1" i="1" dirty="0" err="1">
                <a:latin typeface="Times New Roman" pitchFamily="18" charset="0"/>
              </a:rPr>
              <a:t>псорпција</a:t>
            </a:r>
            <a:r>
              <a:rPr lang="fr-FR" sz="2800" b="1" i="1" dirty="0">
                <a:latin typeface="Times New Roman" pitchFamily="18" charset="0"/>
              </a:rPr>
              <a:t> и </a:t>
            </a:r>
            <a:r>
              <a:rPr lang="fr-FR" sz="2800" b="1" i="1" dirty="0" err="1">
                <a:latin typeface="Times New Roman" pitchFamily="18" charset="0"/>
              </a:rPr>
              <a:t>метаболизам</a:t>
            </a:r>
            <a:endParaRPr lang="fr-FR" sz="2400" b="1" i="1" dirty="0">
              <a:latin typeface="Times New Roman" pitchFamily="18" charset="0"/>
            </a:endParaRPr>
          </a:p>
          <a:p>
            <a:pPr algn="just"/>
            <a:endParaRPr lang="fr-FR" sz="1600" b="1" dirty="0">
              <a:latin typeface="Times New Roman" pitchFamily="18" charset="0"/>
            </a:endParaRPr>
          </a:p>
          <a:p>
            <a:pPr algn="just"/>
            <a:endParaRPr lang="fr-FR" sz="2800" b="1" dirty="0">
              <a:latin typeface="Times New Roman" pitchFamily="18" charset="0"/>
            </a:endParaRPr>
          </a:p>
          <a:p>
            <a:pPr algn="just"/>
            <a:r>
              <a:rPr lang="sr-Cyrl-RS" sz="2800" b="1" dirty="0">
                <a:latin typeface="Times New Roman" pitchFamily="18" charset="0"/>
              </a:rPr>
              <a:t>Од унете количине 10-20% се неапсорбује, 20% се излучи путем жучи или столице, 17% путем урина, 40-50% се складишти.</a:t>
            </a:r>
          </a:p>
          <a:p>
            <a:pPr algn="just"/>
            <a:r>
              <a:rPr lang="sr-Cyrl-RS" sz="2800" b="1" dirty="0">
                <a:latin typeface="Times New Roman" pitchFamily="18" charset="0"/>
              </a:rPr>
              <a:t>Апсорпција смањена код-инсуфицијенције панкреаса, болести јетре, цистичне фиброзе, хроничне дијареје, дампинг синдрома, примене неомицина, холесирамина и минералних уља.</a:t>
            </a:r>
            <a:endParaRPr lang="fr-FR" sz="2800" b="1" dirty="0">
              <a:latin typeface="Times New Roman" pitchFamily="18" charset="0"/>
            </a:endParaRPr>
          </a:p>
          <a:p>
            <a:pPr algn="just"/>
            <a:r>
              <a:rPr lang="fr-FR" sz="2800" b="1" dirty="0" smtClean="0">
                <a:latin typeface="Times New Roman" pitchFamily="18" charset="0"/>
              </a:rPr>
              <a:t>и</a:t>
            </a:r>
            <a:r>
              <a:rPr lang="fr-FR" sz="2800" b="1" dirty="0">
                <a:latin typeface="Times New Roman" pitchFamily="18" charset="0"/>
              </a:rPr>
              <a:t>. </a:t>
            </a:r>
          </a:p>
          <a:p>
            <a:pPr algn="just"/>
            <a:endParaRPr lang="fr-FR" sz="2800" b="1" dirty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Залихе</a:t>
            </a:r>
            <a:r>
              <a:rPr lang="fr-FR" sz="2800" b="1" dirty="0">
                <a:latin typeface="Times New Roman" pitchFamily="18" charset="0"/>
              </a:rPr>
              <a:t> у </a:t>
            </a:r>
            <a:r>
              <a:rPr lang="fr-FR" sz="2800" b="1" dirty="0" err="1">
                <a:latin typeface="Times New Roman" pitchFamily="18" charset="0"/>
              </a:rPr>
              <a:t>физиолошким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условима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износе</a:t>
            </a:r>
            <a:r>
              <a:rPr lang="fr-FR" sz="2800" b="1" dirty="0">
                <a:latin typeface="Times New Roman" pitchFamily="18" charset="0"/>
              </a:rPr>
              <a:t> 6 </a:t>
            </a:r>
            <a:r>
              <a:rPr lang="fr-FR" sz="2800" b="1" dirty="0" err="1">
                <a:latin typeface="Times New Roman" pitchFamily="18" charset="0"/>
              </a:rPr>
              <a:t>месеци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до</a:t>
            </a:r>
            <a:r>
              <a:rPr lang="fr-FR" sz="2800" b="1" dirty="0">
                <a:latin typeface="Times New Roman" pitchFamily="18" charset="0"/>
              </a:rPr>
              <a:t> 1 </a:t>
            </a:r>
            <a:r>
              <a:rPr lang="fr-FR" sz="2800" b="1" dirty="0" err="1">
                <a:latin typeface="Times New Roman" pitchFamily="18" charset="0"/>
              </a:rPr>
              <a:t>године</a:t>
            </a:r>
            <a:r>
              <a:rPr lang="fr-FR" sz="2800" b="1" dirty="0">
                <a:latin typeface="Times New Roman" pitchFamily="18" charset="0"/>
              </a:rPr>
              <a:t>.</a:t>
            </a:r>
            <a:endParaRPr lang="fr-FR" sz="32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719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3"/>
          <p:cNvSpPr txBox="1">
            <a:spLocks noChangeArrowheads="1"/>
          </p:cNvSpPr>
          <p:nvPr/>
        </p:nvSpPr>
        <p:spPr bwMode="auto">
          <a:xfrm>
            <a:off x="685800" y="620713"/>
            <a:ext cx="78486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000" b="1" dirty="0">
                <a:latin typeface="Times New Roman" pitchFamily="18" charset="0"/>
              </a:rPr>
              <a:t>ЦИНК И ЗДРАВЉЕ</a:t>
            </a:r>
            <a:endParaRPr lang="en-US" sz="2000" b="1" i="1" dirty="0">
              <a:latin typeface="Times New Roman" pitchFamily="18" charset="0"/>
            </a:endParaRPr>
          </a:p>
          <a:p>
            <a:pPr algn="just" eaLnBrk="0" hangingPunct="0"/>
            <a:endParaRPr lang="en-US" sz="2000" b="1" i="1" dirty="0">
              <a:latin typeface="Times New Roman" pitchFamily="18" charset="0"/>
            </a:endParaRPr>
          </a:p>
          <a:p>
            <a:pPr algn="just" eaLnBrk="0" hangingPunct="0"/>
            <a:r>
              <a:rPr lang="en-US" sz="2000" b="1" i="1" dirty="0" err="1">
                <a:latin typeface="Times New Roman" pitchFamily="18" charset="0"/>
              </a:rPr>
              <a:t>Дефицит</a:t>
            </a:r>
            <a:endParaRPr lang="en-US" sz="2000" b="1" i="1" dirty="0">
              <a:latin typeface="Times New Roman" pitchFamily="18" charset="0"/>
            </a:endParaRPr>
          </a:p>
          <a:p>
            <a:pPr algn="just" eaLnBrk="0" hangingPunct="0"/>
            <a:endParaRPr lang="en-US" sz="20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000" b="1" dirty="0" err="1">
                <a:latin typeface="Times New Roman" pitchFamily="18" charset="0"/>
              </a:rPr>
              <a:t>Недостатак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цинка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може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да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се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јави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када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је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исхрана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богата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фитатима</a:t>
            </a:r>
            <a:r>
              <a:rPr lang="en-US" sz="2000" b="1" dirty="0">
                <a:latin typeface="Times New Roman" pitchFamily="18" charset="0"/>
              </a:rPr>
              <a:t>, </a:t>
            </a:r>
            <a:r>
              <a:rPr lang="en-US" sz="2000" b="1" dirty="0" err="1">
                <a:latin typeface="Times New Roman" pitchFamily="18" charset="0"/>
              </a:rPr>
              <a:t>јер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они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ометају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апсорпцију</a:t>
            </a:r>
            <a:r>
              <a:rPr lang="en-US" sz="2000" b="1" dirty="0">
                <a:latin typeface="Times New Roman" pitchFamily="18" charset="0"/>
              </a:rPr>
              <a:t>. </a:t>
            </a:r>
            <a:r>
              <a:rPr lang="en-US" sz="2000" b="1" dirty="0" err="1">
                <a:latin typeface="Times New Roman" pitchFamily="18" charset="0"/>
              </a:rPr>
              <a:t>Повећан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ризик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за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настанак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дефицита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имају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вегетаријанци</a:t>
            </a:r>
            <a:r>
              <a:rPr lang="en-US" sz="2000" b="1" dirty="0">
                <a:latin typeface="Times New Roman" pitchFamily="18" charset="0"/>
              </a:rPr>
              <a:t>, </a:t>
            </a:r>
            <a:r>
              <a:rPr lang="en-US" sz="2000" b="1" dirty="0" err="1">
                <a:latin typeface="Times New Roman" pitchFamily="18" charset="0"/>
              </a:rPr>
              <a:t>стари</a:t>
            </a:r>
            <a:r>
              <a:rPr lang="en-US" sz="2000" b="1" dirty="0">
                <a:latin typeface="Times New Roman" pitchFamily="18" charset="0"/>
              </a:rPr>
              <a:t> и </a:t>
            </a:r>
            <a:r>
              <a:rPr lang="en-US" sz="2000" b="1" dirty="0" err="1">
                <a:latin typeface="Times New Roman" pitchFamily="18" charset="0"/>
              </a:rPr>
              <a:t>сиромашни</a:t>
            </a:r>
            <a:r>
              <a:rPr lang="en-US" sz="2000" b="1" dirty="0">
                <a:latin typeface="Times New Roman" pitchFamily="18" charset="0"/>
              </a:rPr>
              <a:t>.</a:t>
            </a:r>
          </a:p>
          <a:p>
            <a:pPr algn="just" eaLnBrk="0" hangingPunct="0"/>
            <a:endParaRPr lang="en-US" sz="20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000" b="1" dirty="0" err="1">
                <a:latin typeface="Times New Roman" pitchFamily="18" charset="0"/>
              </a:rPr>
              <a:t>Знаци</a:t>
            </a:r>
            <a:r>
              <a:rPr lang="en-US" sz="2000" b="1" dirty="0">
                <a:latin typeface="Times New Roman" pitchFamily="18" charset="0"/>
              </a:rPr>
              <a:t>: </a:t>
            </a:r>
            <a:r>
              <a:rPr lang="en-US" sz="2000" b="1" dirty="0" err="1">
                <a:latin typeface="Times New Roman" pitchFamily="18" charset="0"/>
              </a:rPr>
              <a:t>заостајање</a:t>
            </a:r>
            <a:r>
              <a:rPr lang="en-US" sz="2000" b="1" dirty="0">
                <a:latin typeface="Times New Roman" pitchFamily="18" charset="0"/>
              </a:rPr>
              <a:t> у </a:t>
            </a:r>
            <a:r>
              <a:rPr lang="en-US" sz="2000" b="1" dirty="0" err="1">
                <a:latin typeface="Times New Roman" pitchFamily="18" charset="0"/>
              </a:rPr>
              <a:t>расту</a:t>
            </a:r>
            <a:r>
              <a:rPr lang="en-US" sz="2000" b="1" dirty="0">
                <a:latin typeface="Times New Roman" pitchFamily="18" charset="0"/>
              </a:rPr>
              <a:t>, </a:t>
            </a:r>
            <a:r>
              <a:rPr lang="en-US" sz="2000" b="1" dirty="0" err="1">
                <a:latin typeface="Times New Roman" pitchFamily="18" charset="0"/>
              </a:rPr>
              <a:t>губитак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апетита</a:t>
            </a:r>
            <a:r>
              <a:rPr lang="en-US" sz="2000" b="1" dirty="0">
                <a:latin typeface="Times New Roman" pitchFamily="18" charset="0"/>
              </a:rPr>
              <a:t>, </a:t>
            </a:r>
            <a:r>
              <a:rPr lang="en-US" sz="2000" b="1" dirty="0" err="1">
                <a:latin typeface="Times New Roman" pitchFamily="18" charset="0"/>
              </a:rPr>
              <a:t>промена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укуса</a:t>
            </a:r>
            <a:r>
              <a:rPr lang="en-US" sz="2000" b="1" dirty="0">
                <a:latin typeface="Times New Roman" pitchFamily="18" charset="0"/>
              </a:rPr>
              <a:t>, </a:t>
            </a:r>
            <a:r>
              <a:rPr lang="en-US" sz="2000" b="1" dirty="0" err="1">
                <a:latin typeface="Times New Roman" pitchFamily="18" charset="0"/>
              </a:rPr>
              <a:t>губитак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косе</a:t>
            </a:r>
            <a:r>
              <a:rPr lang="en-US" sz="2000" b="1" dirty="0">
                <a:latin typeface="Times New Roman" pitchFamily="18" charset="0"/>
              </a:rPr>
              <a:t>, </a:t>
            </a:r>
            <a:r>
              <a:rPr lang="en-US" sz="2000" b="1" dirty="0" err="1">
                <a:latin typeface="Times New Roman" pitchFamily="18" charset="0"/>
              </a:rPr>
              <a:t>пад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имунитета</a:t>
            </a:r>
            <a:r>
              <a:rPr lang="en-US" sz="2000" b="1" dirty="0">
                <a:latin typeface="Times New Roman" pitchFamily="18" charset="0"/>
              </a:rPr>
              <a:t>, </a:t>
            </a:r>
            <a:r>
              <a:rPr lang="en-US" sz="2000" b="1" dirty="0" err="1">
                <a:latin typeface="Times New Roman" pitchFamily="18" charset="0"/>
              </a:rPr>
              <a:t>промене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на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кожи</a:t>
            </a:r>
            <a:r>
              <a:rPr lang="en-US" sz="2000" b="1" dirty="0">
                <a:latin typeface="Times New Roman" pitchFamily="18" charset="0"/>
              </a:rPr>
              <a:t> и </a:t>
            </a:r>
            <a:r>
              <a:rPr lang="en-US" sz="2000" b="1" dirty="0" err="1">
                <a:latin typeface="Times New Roman" pitchFamily="18" charset="0"/>
              </a:rPr>
              <a:t>др</a:t>
            </a:r>
            <a:r>
              <a:rPr lang="en-US" sz="2000" b="1" dirty="0" smtClean="0">
                <a:latin typeface="Times New Roman" pitchFamily="18" charset="0"/>
              </a:rPr>
              <a:t>.</a:t>
            </a:r>
            <a:endParaRPr lang="sr-Cyrl-RS" sz="2000" b="1" dirty="0" smtClean="0">
              <a:latin typeface="Times New Roman" pitchFamily="18" charset="0"/>
            </a:endParaRPr>
          </a:p>
          <a:p>
            <a:pPr algn="just" eaLnBrk="0" hangingPunct="0"/>
            <a:endParaRPr lang="sr-Cyrl-RS" sz="2000" b="1" i="1" dirty="0" smtClean="0">
              <a:latin typeface="Times New Roman" pitchFamily="18" charset="0"/>
            </a:endParaRPr>
          </a:p>
          <a:p>
            <a:pPr algn="just" eaLnBrk="0" hangingPunct="0"/>
            <a:r>
              <a:rPr lang="en-US" sz="2000" b="1" i="1" dirty="0" err="1" smtClean="0">
                <a:latin typeface="Times New Roman" pitchFamily="18" charset="0"/>
              </a:rPr>
              <a:t>Токсичност</a:t>
            </a:r>
            <a:endParaRPr lang="en-US" sz="2000" b="1" i="1" dirty="0">
              <a:latin typeface="Times New Roman" pitchFamily="18" charset="0"/>
            </a:endParaRPr>
          </a:p>
          <a:p>
            <a:pPr algn="just" eaLnBrk="0" hangingPunct="0"/>
            <a:endParaRPr lang="en-US" sz="2000" b="1" dirty="0">
              <a:latin typeface="Times New Roman" pitchFamily="18" charset="0"/>
            </a:endParaRPr>
          </a:p>
          <a:p>
            <a:pPr algn="just" eaLnBrk="0" hangingPunct="0"/>
            <a:endParaRPr lang="en-US" sz="20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000" b="1" dirty="0" err="1">
                <a:latin typeface="Times New Roman" pitchFamily="18" charset="0"/>
              </a:rPr>
              <a:t>Токсични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ефекти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се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могу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јавити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код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претераног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уноса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суплемената</a:t>
            </a:r>
            <a:r>
              <a:rPr lang="en-US" sz="2000" b="1" dirty="0">
                <a:latin typeface="Times New Roman" pitchFamily="18" charset="0"/>
              </a:rPr>
              <a:t> (</a:t>
            </a:r>
            <a:r>
              <a:rPr lang="en-US" sz="2000" b="1" i="1" dirty="0" err="1">
                <a:latin typeface="Times New Roman" pitchFamily="18" charset="0"/>
              </a:rPr>
              <a:t>више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од</a:t>
            </a:r>
            <a:r>
              <a:rPr lang="en-US" sz="2000" b="1" i="1" dirty="0">
                <a:latin typeface="Times New Roman" pitchFamily="18" charset="0"/>
              </a:rPr>
              <a:t> 50-300 </a:t>
            </a:r>
            <a:r>
              <a:rPr lang="en-US" sz="2000" b="1" dirty="0">
                <a:latin typeface="Times New Roman" pitchFamily="18" charset="0"/>
              </a:rPr>
              <a:t>mg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дневно</a:t>
            </a:r>
            <a:r>
              <a:rPr lang="en-US" sz="2000" b="1" dirty="0">
                <a:latin typeface="Times New Roman" pitchFamily="18" charset="0"/>
              </a:rPr>
              <a:t>).</a:t>
            </a:r>
          </a:p>
          <a:p>
            <a:pPr algn="just" eaLnBrk="0" hangingPunct="0"/>
            <a:endParaRPr lang="en-US" sz="20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000" b="1" dirty="0" err="1">
                <a:latin typeface="Times New Roman" pitchFamily="18" charset="0"/>
              </a:rPr>
              <a:t>Знаци</a:t>
            </a:r>
            <a:r>
              <a:rPr lang="en-US" sz="2000" b="1" dirty="0">
                <a:latin typeface="Times New Roman" pitchFamily="18" charset="0"/>
              </a:rPr>
              <a:t>: </a:t>
            </a:r>
            <a:r>
              <a:rPr lang="en-US" sz="2000" b="1" dirty="0" err="1">
                <a:latin typeface="Times New Roman" pitchFamily="18" charset="0"/>
              </a:rPr>
              <a:t>пад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имунитета</a:t>
            </a:r>
            <a:r>
              <a:rPr lang="en-US" sz="2000" b="1" dirty="0">
                <a:latin typeface="Times New Roman" pitchFamily="18" charset="0"/>
              </a:rPr>
              <a:t>, </a:t>
            </a:r>
            <a:r>
              <a:rPr lang="en-US" sz="2000" b="1" dirty="0" err="1">
                <a:latin typeface="Times New Roman" pitchFamily="18" charset="0"/>
              </a:rPr>
              <a:t>пад</a:t>
            </a:r>
            <a:r>
              <a:rPr lang="en-US" sz="2000" b="1" dirty="0">
                <a:latin typeface="Times New Roman" pitchFamily="18" charset="0"/>
              </a:rPr>
              <a:t> HDL </a:t>
            </a:r>
            <a:r>
              <a:rPr lang="en-US" sz="2000" b="1" dirty="0" err="1">
                <a:latin typeface="Times New Roman" pitchFamily="18" charset="0"/>
              </a:rPr>
              <a:t>холестерола</a:t>
            </a:r>
            <a:r>
              <a:rPr lang="en-US" sz="2000" b="1" dirty="0">
                <a:latin typeface="Times New Roman" pitchFamily="18" charset="0"/>
              </a:rPr>
              <a:t> и </a:t>
            </a:r>
            <a:r>
              <a:rPr lang="en-US" sz="2000" b="1" dirty="0" err="1">
                <a:latin typeface="Times New Roman" pitchFamily="18" charset="0"/>
              </a:rPr>
              <a:t>др</a:t>
            </a:r>
            <a:r>
              <a:rPr lang="en-US" sz="2000" b="1" dirty="0">
                <a:latin typeface="Times New Roman" pitchFamily="18" charset="0"/>
              </a:rPr>
              <a:t>.</a:t>
            </a:r>
          </a:p>
          <a:p>
            <a:pPr algn="just" eaLnBrk="0" hangingPunct="0"/>
            <a:endParaRPr lang="en-US" sz="20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097601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3"/>
          <p:cNvSpPr txBox="1">
            <a:spLocks noChangeArrowheads="1"/>
          </p:cNvSpPr>
          <p:nvPr/>
        </p:nvSpPr>
        <p:spPr bwMode="auto">
          <a:xfrm>
            <a:off x="179512" y="61810"/>
            <a:ext cx="8856984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/>
            <a:r>
              <a:rPr lang="en-US" sz="3200" b="1" dirty="0">
                <a:latin typeface="Times New Roman" pitchFamily="18" charset="0"/>
              </a:rPr>
              <a:t>СЕЛЕН - </a:t>
            </a:r>
            <a:r>
              <a:rPr lang="en-US" sz="3200" b="1" dirty="0" err="1">
                <a:latin typeface="Times New Roman" pitchFamily="18" charset="0"/>
              </a:rPr>
              <a:t>з</a:t>
            </a:r>
            <a:r>
              <a:rPr lang="en-US" sz="3200" b="1" i="1" dirty="0" err="1">
                <a:latin typeface="Times New Roman" pitchFamily="18" charset="0"/>
              </a:rPr>
              <a:t>начај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r>
              <a:rPr lang="en-US" sz="3200" b="1" dirty="0" err="1">
                <a:latin typeface="Times New Roman" pitchFamily="18" charset="0"/>
              </a:rPr>
              <a:t>Највећи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</a:rPr>
              <a:t>значај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</a:rPr>
              <a:t>има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</a:rPr>
              <a:t>као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</a:rPr>
              <a:t>антиоксиданс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</a:rPr>
              <a:t>заједно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</a:rPr>
              <a:t>са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en-US" sz="3200" b="1" dirty="0" err="1">
                <a:latin typeface="Times New Roman" pitchFamily="18" charset="0"/>
              </a:rPr>
              <a:t>витамином</a:t>
            </a:r>
            <a:r>
              <a:rPr lang="en-US" sz="3200" b="1" dirty="0">
                <a:latin typeface="Times New Roman" pitchFamily="18" charset="0"/>
              </a:rPr>
              <a:t> E</a:t>
            </a:r>
            <a:r>
              <a:rPr lang="en-US" sz="2400" b="1" dirty="0">
                <a:latin typeface="Times New Roman" pitchFamily="18" charset="0"/>
              </a:rPr>
              <a:t>.</a:t>
            </a:r>
          </a:p>
          <a:p>
            <a:pPr algn="just" eaLnBrk="0" hangingPunct="0"/>
            <a:r>
              <a:rPr lang="en-US" sz="2800" b="1" dirty="0" err="1">
                <a:latin typeface="Times New Roman" pitchFamily="18" charset="0"/>
              </a:rPr>
              <a:t>Главна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улога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синтези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ензима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оксидаза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есенцијалан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је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за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три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типа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ензима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оксидазе</a:t>
            </a:r>
            <a:r>
              <a:rPr lang="en-US" sz="2800" b="1" dirty="0">
                <a:latin typeface="Times New Roman" pitchFamily="18" charset="0"/>
              </a:rPr>
              <a:t>). </a:t>
            </a:r>
            <a:r>
              <a:rPr lang="nl-NL" sz="2800" b="1" dirty="0">
                <a:latin typeface="Times New Roman" pitchFamily="18" charset="0"/>
              </a:rPr>
              <a:t>Битан је за </a:t>
            </a:r>
          </a:p>
          <a:p>
            <a:pPr algn="just" eaLnBrk="0" hangingPunct="0"/>
            <a:endParaRPr lang="nl-NL" sz="1600" b="1" dirty="0">
              <a:latin typeface="Times New Roman" pitchFamily="18" charset="0"/>
            </a:endParaRPr>
          </a:p>
          <a:p>
            <a:pPr lvl="1" algn="just" eaLnBrk="0" hangingPunct="0"/>
            <a:r>
              <a:rPr lang="nl-NL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 dirty="0">
                <a:latin typeface="Times New Roman" pitchFamily="18" charset="0"/>
              </a:rPr>
              <a:t>савладавање оксидативног стреса (</a:t>
            </a:r>
            <a:r>
              <a:rPr lang="nl-NL" sz="2800" b="1" i="1" dirty="0">
                <a:latin typeface="Times New Roman" pitchFamily="18" charset="0"/>
              </a:rPr>
              <a:t>селен зависна глутатион-пероксидаза  помаже ћелији да савлада оксидативни стрес</a:t>
            </a:r>
            <a:r>
              <a:rPr lang="nl-NL" sz="2800" b="1" dirty="0">
                <a:latin typeface="Times New Roman" pitchFamily="18" charset="0"/>
              </a:rPr>
              <a:t>)</a:t>
            </a:r>
          </a:p>
          <a:p>
            <a:pPr lvl="1" eaLnBrk="0" hangingPunct="0"/>
            <a:r>
              <a:rPr lang="nl-NL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 dirty="0">
                <a:latin typeface="Times New Roman" pitchFamily="18" charset="0"/>
              </a:rPr>
              <a:t>функционисање хормонске активности штитасте жлезде</a:t>
            </a:r>
          </a:p>
          <a:p>
            <a:pPr lvl="1" eaLnBrk="0" hangingPunct="0"/>
            <a:r>
              <a:rPr lang="nl-NL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 dirty="0">
                <a:latin typeface="Times New Roman" pitchFamily="18" charset="0"/>
              </a:rPr>
              <a:t>морфологију сперматозоида (</a:t>
            </a:r>
            <a:r>
              <a:rPr lang="nl-NL" sz="2800" b="1" i="1" dirty="0">
                <a:latin typeface="Times New Roman" pitchFamily="18" charset="0"/>
              </a:rPr>
              <a:t>селенопротеини</a:t>
            </a:r>
            <a:r>
              <a:rPr lang="nl-NL" sz="2800" b="1" dirty="0">
                <a:latin typeface="Times New Roman" pitchFamily="18" charset="0"/>
              </a:rPr>
              <a:t>)</a:t>
            </a:r>
          </a:p>
          <a:p>
            <a:pPr algn="just" eaLnBrk="0" hangingPunct="0"/>
            <a:endParaRPr lang="de-DE" sz="2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8317697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3"/>
          <p:cNvSpPr txBox="1">
            <a:spLocks noChangeArrowheads="1"/>
          </p:cNvSpPr>
          <p:nvPr/>
        </p:nvSpPr>
        <p:spPr bwMode="auto">
          <a:xfrm>
            <a:off x="684213" y="1268413"/>
            <a:ext cx="7848600" cy="515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СЕЛЕН - </a:t>
            </a:r>
            <a:r>
              <a:rPr lang="en-US" sz="2800" b="1" i="1">
                <a:latin typeface="Times New Roman" pitchFamily="18" charset="0"/>
              </a:rPr>
              <a:t>Биланс селена и потребан унос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i="1">
                <a:latin typeface="Times New Roman" pitchFamily="18" charset="0"/>
              </a:rPr>
              <a:t>Намирнице животињског порекла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lvl="4" algn="just" eaLnBrk="0" hangingPunct="0"/>
            <a:r>
              <a:rPr lang="en-US" sz="280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>
                <a:latin typeface="Times New Roman" pitchFamily="18" charset="0"/>
              </a:rPr>
              <a:t>Морски плодови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У храни је присутан везан за аминокиселине (</a:t>
            </a:r>
            <a:r>
              <a:rPr lang="en-US" sz="2800" b="1" i="1">
                <a:latin typeface="Times New Roman" pitchFamily="18" charset="0"/>
              </a:rPr>
              <a:t>метионин, цистин</a:t>
            </a:r>
            <a:r>
              <a:rPr lang="en-US" sz="2800" b="1">
                <a:latin typeface="Times New Roman" pitchFamily="18" charset="0"/>
              </a:rPr>
              <a:t>).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Органски спојеви селена се добро апсорбују (</a:t>
            </a:r>
            <a:r>
              <a:rPr lang="en-US" sz="2800" b="1" i="1">
                <a:latin typeface="Times New Roman" pitchFamily="18" charset="0"/>
              </a:rPr>
              <a:t>80-90%</a:t>
            </a:r>
            <a:r>
              <a:rPr lang="en-US" sz="2800" b="1">
                <a:latin typeface="Times New Roman" pitchFamily="18" charset="0"/>
              </a:rPr>
              <a:t>), док неоргански спојево се слабије искоришћавају.</a:t>
            </a:r>
            <a:endParaRPr lang="nl-NL" sz="28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7399643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3"/>
          <p:cNvSpPr txBox="1">
            <a:spLocks noChangeArrowheads="1"/>
          </p:cNvSpPr>
          <p:nvPr/>
        </p:nvSpPr>
        <p:spPr bwMode="auto">
          <a:xfrm>
            <a:off x="539750" y="1125538"/>
            <a:ext cx="8424863" cy="477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СЕЛЕН - </a:t>
            </a:r>
            <a:r>
              <a:rPr lang="en-US" sz="2800" b="1" i="1">
                <a:latin typeface="Times New Roman" pitchFamily="18" charset="0"/>
              </a:rPr>
              <a:t>Биланс селена и потребан унос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ДНЕВНЕ ПОТРЕБЕ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>
                <a:latin typeface="Times New Roman" pitchFamily="18" charset="0"/>
              </a:rPr>
              <a:t>Препоручен унос америчких стручњака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35-70 </a:t>
            </a:r>
            <a:r>
              <a:rPr lang="fr-FR" sz="2800" b="1"/>
              <a:t>μ</a:t>
            </a:r>
            <a:r>
              <a:rPr lang="en-US" sz="2800" b="1"/>
              <a:t>g</a:t>
            </a:r>
            <a:r>
              <a:rPr lang="en-US"/>
              <a:t> </a:t>
            </a:r>
            <a:r>
              <a:rPr lang="en-US" sz="2800" b="1">
                <a:latin typeface="Times New Roman" pitchFamily="18" charset="0"/>
              </a:rPr>
              <a:t>одрасли</a:t>
            </a:r>
          </a:p>
          <a:p>
            <a:pPr lvl="2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Око 100 </a:t>
            </a:r>
            <a:r>
              <a:rPr lang="fr-FR" sz="2800" b="1">
                <a:latin typeface="Times New Roman" pitchFamily="18" charset="0"/>
              </a:rPr>
              <a:t> </a:t>
            </a:r>
            <a:r>
              <a:rPr lang="fr-FR" sz="2800" b="1"/>
              <a:t>μ</a:t>
            </a:r>
            <a:r>
              <a:rPr lang="en-US" sz="2800" b="1"/>
              <a:t>g</a:t>
            </a:r>
            <a:r>
              <a:rPr lang="fr-FR"/>
              <a:t> </a:t>
            </a:r>
            <a:r>
              <a:rPr lang="en-US" sz="2800" b="1">
                <a:latin typeface="Times New Roman" pitchFamily="18" charset="0"/>
              </a:rPr>
              <a:t>г деца, труднице, дојиље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У нашој земљи просечан унос је око 70 </a:t>
            </a:r>
            <a:r>
              <a:rPr lang="fr-FR" sz="2800" b="1">
                <a:latin typeface="Times New Roman" pitchFamily="18" charset="0"/>
              </a:rPr>
              <a:t>μ</a:t>
            </a:r>
            <a:r>
              <a:rPr lang="en-US" sz="2800" b="1">
                <a:latin typeface="Times New Roman" pitchFamily="18" charset="0"/>
              </a:rPr>
              <a:t>g!</a:t>
            </a:r>
          </a:p>
        </p:txBody>
      </p:sp>
    </p:spTree>
    <p:extLst>
      <p:ext uri="{BB962C8B-B14F-4D97-AF65-F5344CB8AC3E}">
        <p14:creationId xmlns:p14="http://schemas.microsoft.com/office/powerpoint/2010/main" xmlns="" val="1630719364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ext Box 3"/>
          <p:cNvSpPr txBox="1">
            <a:spLocks noChangeArrowheads="1"/>
          </p:cNvSpPr>
          <p:nvPr/>
        </p:nvSpPr>
        <p:spPr bwMode="auto">
          <a:xfrm>
            <a:off x="323850" y="981075"/>
            <a:ext cx="78486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СЕЛЕН И ЗДРАВЉЕ</a:t>
            </a:r>
          </a:p>
          <a:p>
            <a:pPr algn="just" eaLnBrk="0" hangingPunct="0"/>
            <a:endParaRPr lang="en-US" sz="2800" b="1" i="1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Недостатак селена је први пут описан у Кини, на подручју где је земљиште било сиромашно селеном. 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Последњих година се недостатку селена приписује настанак хроничних дегенеративних обољења (</a:t>
            </a:r>
            <a:r>
              <a:rPr lang="en-US" sz="2800" b="1" i="1">
                <a:latin typeface="Times New Roman" pitchFamily="18" charset="0"/>
              </a:rPr>
              <a:t>коронарна болест, малигна обољења и др.</a:t>
            </a:r>
            <a:r>
              <a:rPr lang="en-US" sz="2800" b="1">
                <a:latin typeface="Times New Roman" pitchFamily="18" charset="0"/>
              </a:rPr>
              <a:t>).</a:t>
            </a:r>
            <a:endParaRPr lang="fr-FR" sz="24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498326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3"/>
          <p:cNvSpPr txBox="1">
            <a:spLocks noChangeArrowheads="1"/>
          </p:cNvSpPr>
          <p:nvPr/>
        </p:nvSpPr>
        <p:spPr bwMode="auto">
          <a:xfrm>
            <a:off x="323850" y="692150"/>
            <a:ext cx="8153400" cy="579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СЕЛЕН И ЗДРАВЉЕ</a:t>
            </a:r>
          </a:p>
          <a:p>
            <a:pPr algn="just" eaLnBrk="0" hangingPunct="0"/>
            <a:endParaRPr lang="en-US" b="1" i="1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>
                <a:latin typeface="Times New Roman" pitchFamily="18" charset="0"/>
              </a:rPr>
              <a:t>Токсичност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Није уобичајена појава нежељених ефеката при уносу селена из хране.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Нежељени ефекти регистровани су при употреби суплемената (</a:t>
            </a:r>
            <a:r>
              <a:rPr lang="fr-FR" sz="2800" b="1" i="1">
                <a:latin typeface="Times New Roman" pitchFamily="18" charset="0"/>
              </a:rPr>
              <a:t>могу да се јаве при уносу од 600 μg дневно, а ако се уносу 1000 μg дневно јавља се опадање косе, промене на прстима, гастроинтестиналне сметње</a:t>
            </a:r>
            <a:r>
              <a:rPr lang="fr-FR" sz="2800" b="1">
                <a:latin typeface="Times New Roman" pitchFamily="18" charset="0"/>
              </a:rPr>
              <a:t>). </a:t>
            </a:r>
          </a:p>
          <a:p>
            <a:pPr algn="just" eaLnBrk="0" hangingPunct="0"/>
            <a:endParaRPr lang="fr-FR" sz="16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Када постоји потреба за уносом суплемента, не треба уносити више од 200 μg дневно.</a:t>
            </a:r>
            <a:r>
              <a:rPr lang="fr-FR" sz="2400" b="1">
                <a:latin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063206815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3"/>
          <p:cNvSpPr txBox="1">
            <a:spLocks noChangeArrowheads="1"/>
          </p:cNvSpPr>
          <p:nvPr/>
        </p:nvSpPr>
        <p:spPr bwMode="auto">
          <a:xfrm>
            <a:off x="539750" y="1052513"/>
            <a:ext cx="81534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fr-FR" sz="2800" b="1">
                <a:latin typeface="Times New Roman" pitchFamily="18" charset="0"/>
              </a:rPr>
              <a:t>БАКАР - з</a:t>
            </a:r>
            <a:r>
              <a:rPr lang="fr-FR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fr-FR" sz="2800" b="1">
              <a:latin typeface="Times New Roman" pitchFamily="18" charset="0"/>
            </a:endParaRPr>
          </a:p>
          <a:p>
            <a:pPr algn="just" eaLnBrk="0" hangingPunct="0"/>
            <a:r>
              <a:rPr lang="fr-FR" sz="2800" b="1">
                <a:latin typeface="Times New Roman" pitchFamily="18" charset="0"/>
              </a:rPr>
              <a:t>Главна улога му је у градњи металоензима. Битан је за:</a:t>
            </a:r>
          </a:p>
          <a:p>
            <a:pPr algn="just" eaLnBrk="0" hangingPunct="0"/>
            <a:endParaRPr lang="fr-FR" sz="2000" b="1">
              <a:latin typeface="Times New Roman" pitchFamily="18" charset="0"/>
            </a:endParaRPr>
          </a:p>
          <a:p>
            <a:pPr algn="just" eaLnBrk="0" hangingPunct="0"/>
            <a:endParaRPr lang="fr-FR" sz="2000" b="1">
              <a:latin typeface="Times New Roman" pitchFamily="18" charset="0"/>
            </a:endParaRPr>
          </a:p>
          <a:p>
            <a:pPr lvl="1" algn="just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>
                <a:latin typeface="Times New Roman" pitchFamily="18" charset="0"/>
              </a:rPr>
              <a:t>синтезу комплексних протеина, неуротрансмитера, неуропептида</a:t>
            </a:r>
          </a:p>
          <a:p>
            <a:pPr lvl="1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>
                <a:latin typeface="Times New Roman" pitchFamily="18" charset="0"/>
              </a:rPr>
              <a:t>отклањање слободних радикала (бакар из еритроцита је у саставу супероксид-дисмутазе укључене у отклањање слободних радикала)</a:t>
            </a:r>
          </a:p>
          <a:p>
            <a:pPr lvl="1" eaLnBrk="0" hangingPunct="0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>
                <a:latin typeface="Times New Roman" pitchFamily="18" charset="0"/>
              </a:rPr>
              <a:t>апсорпцију и мобилизацију гвожђа</a:t>
            </a:r>
          </a:p>
        </p:txBody>
      </p:sp>
    </p:spTree>
    <p:extLst>
      <p:ext uri="{BB962C8B-B14F-4D97-AF65-F5344CB8AC3E}">
        <p14:creationId xmlns:p14="http://schemas.microsoft.com/office/powerpoint/2010/main" xmlns="" val="1730983472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3"/>
          <p:cNvSpPr txBox="1">
            <a:spLocks noChangeArrowheads="1"/>
          </p:cNvSpPr>
          <p:nvPr/>
        </p:nvSpPr>
        <p:spPr bwMode="auto">
          <a:xfrm>
            <a:off x="468313" y="1125538"/>
            <a:ext cx="81534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fr-FR" b="1" dirty="0">
                <a:latin typeface="Times New Roman" pitchFamily="18" charset="0"/>
              </a:rPr>
              <a:t>БАКАР - </a:t>
            </a:r>
            <a:r>
              <a:rPr lang="en-US" b="1" i="1" dirty="0" err="1">
                <a:latin typeface="Times New Roman" pitchFamily="18" charset="0"/>
              </a:rPr>
              <a:t>Биланс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бакар</a:t>
            </a:r>
            <a:r>
              <a:rPr lang="en-US" b="1" i="1" dirty="0">
                <a:latin typeface="Times New Roman" pitchFamily="18" charset="0"/>
              </a:rPr>
              <a:t> и </a:t>
            </a:r>
            <a:r>
              <a:rPr lang="en-US" b="1" i="1" dirty="0" err="1">
                <a:latin typeface="Times New Roman" pitchFamily="18" charset="0"/>
              </a:rPr>
              <a:t>потребан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унос</a:t>
            </a:r>
            <a:endParaRPr lang="en-US" b="1" i="1" dirty="0">
              <a:latin typeface="Times New Roman" pitchFamily="18" charset="0"/>
            </a:endParaRP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algn="just" eaLnBrk="0" hangingPunct="0"/>
            <a:r>
              <a:rPr lang="en-US" b="1" dirty="0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lvl="2" algn="just" eaLnBrk="0" hangingPunct="0"/>
            <a:r>
              <a:rPr lang="en-US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 i="1" dirty="0" err="1">
                <a:latin typeface="Times New Roman" pitchFamily="18" charset="0"/>
              </a:rPr>
              <a:t>Намирнице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животињског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порекла</a:t>
            </a:r>
            <a:endParaRPr lang="en-US" b="1" i="1" dirty="0">
              <a:latin typeface="Times New Roman" pitchFamily="18" charset="0"/>
            </a:endParaRP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lvl="4" algn="just" eaLnBrk="0" hangingPunct="0"/>
            <a:r>
              <a:rPr lang="en-US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b="1" dirty="0" err="1">
                <a:latin typeface="Times New Roman" pitchFamily="18" charset="0"/>
              </a:rPr>
              <a:t>шкољке</a:t>
            </a:r>
            <a:endParaRPr lang="en-US" b="1" dirty="0">
              <a:latin typeface="Times New Roman" pitchFamily="18" charset="0"/>
            </a:endParaRPr>
          </a:p>
          <a:p>
            <a:pPr lvl="4" eaLnBrk="0" hangingPunct="0"/>
            <a:r>
              <a:rPr lang="en-US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b="1" dirty="0" err="1">
                <a:latin typeface="Times New Roman" pitchFamily="18" charset="0"/>
              </a:rPr>
              <a:t>изнутрице</a:t>
            </a:r>
            <a:r>
              <a:rPr lang="en-US" b="1" dirty="0">
                <a:latin typeface="Times New Roman" pitchFamily="18" charset="0"/>
              </a:rPr>
              <a:t> (</a:t>
            </a:r>
            <a:r>
              <a:rPr lang="en-US" b="1" i="1" dirty="0" err="1">
                <a:latin typeface="Times New Roman" pitchFamily="18" charset="0"/>
              </a:rPr>
              <a:t>свињска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јетра</a:t>
            </a:r>
            <a:r>
              <a:rPr lang="en-US" b="1" dirty="0">
                <a:latin typeface="Times New Roman" pitchFamily="18" charset="0"/>
              </a:rPr>
              <a:t>)</a:t>
            </a: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lvl="2" algn="just" eaLnBrk="0" hangingPunct="0"/>
            <a:r>
              <a:rPr lang="en-US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 i="1" dirty="0" err="1">
                <a:latin typeface="Times New Roman" pitchFamily="18" charset="0"/>
              </a:rPr>
              <a:t>Намирнице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биљног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порекла</a:t>
            </a:r>
            <a:endParaRPr lang="en-US" b="1" i="1" dirty="0">
              <a:latin typeface="Times New Roman" pitchFamily="18" charset="0"/>
            </a:endParaRP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lvl="4" algn="just" eaLnBrk="0" hangingPunct="0"/>
            <a:r>
              <a:rPr lang="en-US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b="1" dirty="0" err="1">
                <a:latin typeface="Times New Roman" pitchFamily="18" charset="0"/>
              </a:rPr>
              <a:t>интегралне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житарице</a:t>
            </a:r>
            <a:endParaRPr lang="en-US" b="1" dirty="0">
              <a:latin typeface="Times New Roman" pitchFamily="18" charset="0"/>
            </a:endParaRPr>
          </a:p>
          <a:p>
            <a:pPr lvl="4" eaLnBrk="0" hangingPunct="0"/>
            <a:r>
              <a:rPr lang="en-US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b="1" dirty="0" err="1">
                <a:latin typeface="Times New Roman" pitchFamily="18" charset="0"/>
              </a:rPr>
              <a:t>легуминозе</a:t>
            </a:r>
            <a:endParaRPr lang="en-US" b="1" dirty="0">
              <a:latin typeface="Times New Roman" pitchFamily="18" charset="0"/>
            </a:endParaRPr>
          </a:p>
          <a:p>
            <a:pPr marL="2286000" lvl="4" indent="-457200" eaLnBrk="0" hangingPunct="0">
              <a:buFont typeface="Wingdings"/>
              <a:buChar char="Ø"/>
            </a:pPr>
            <a:r>
              <a:rPr lang="en-US" b="1" dirty="0" err="1" smtClean="0">
                <a:latin typeface="Times New Roman" pitchFamily="18" charset="0"/>
              </a:rPr>
              <a:t>ораси</a:t>
            </a:r>
            <a:endParaRPr lang="sr-Cyrl-RS" b="1" dirty="0" smtClean="0">
              <a:latin typeface="Times New Roman" pitchFamily="18" charset="0"/>
            </a:endParaRPr>
          </a:p>
          <a:p>
            <a:pPr algn="just" eaLnBrk="0" hangingPunct="0"/>
            <a:r>
              <a:rPr lang="en-US" b="1" dirty="0" err="1">
                <a:latin typeface="Times New Roman" pitchFamily="18" charset="0"/>
              </a:rPr>
              <a:t>Унет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храном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апсорбује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се</a:t>
            </a:r>
            <a:r>
              <a:rPr lang="en-US" b="1" dirty="0">
                <a:latin typeface="Times New Roman" pitchFamily="18" charset="0"/>
              </a:rPr>
              <a:t> 35-70% у </a:t>
            </a:r>
            <a:r>
              <a:rPr lang="en-US" b="1" dirty="0" err="1">
                <a:latin typeface="Times New Roman" pitchFamily="18" charset="0"/>
              </a:rPr>
              <a:t>танком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цреву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зависно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од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састава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хране</a:t>
            </a:r>
            <a:r>
              <a:rPr lang="en-US" b="1" dirty="0">
                <a:latin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</a:rPr>
              <a:t>односно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хемијског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облика</a:t>
            </a:r>
            <a:r>
              <a:rPr lang="en-US" b="1" dirty="0">
                <a:latin typeface="Times New Roman" pitchFamily="18" charset="0"/>
              </a:rPr>
              <a:t> у </a:t>
            </a:r>
            <a:r>
              <a:rPr lang="en-US" b="1" dirty="0" err="1">
                <a:latin typeface="Times New Roman" pitchFamily="18" charset="0"/>
              </a:rPr>
              <a:t>коме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налази</a:t>
            </a:r>
            <a:r>
              <a:rPr lang="en-US" b="1" dirty="0">
                <a:latin typeface="Times New Roman" pitchFamily="18" charset="0"/>
              </a:rPr>
              <a:t> (</a:t>
            </a:r>
            <a:r>
              <a:rPr lang="en-US" b="1" i="1" dirty="0" err="1">
                <a:latin typeface="Times New Roman" pitchFamily="18" charset="0"/>
              </a:rPr>
              <a:t>цинк</a:t>
            </a:r>
            <a:r>
              <a:rPr lang="en-US" b="1" i="1" dirty="0">
                <a:latin typeface="Times New Roman" pitchFamily="18" charset="0"/>
              </a:rPr>
              <a:t> и </a:t>
            </a:r>
            <a:r>
              <a:rPr lang="en-US" b="1" i="1" dirty="0" err="1">
                <a:latin typeface="Times New Roman" pitchFamily="18" charset="0"/>
              </a:rPr>
              <a:t>гвожђе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ометају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искоришћавање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бакра</a:t>
            </a:r>
            <a:r>
              <a:rPr lang="en-US" b="1" dirty="0">
                <a:latin typeface="Times New Roman" pitchFamily="18" charset="0"/>
              </a:rPr>
              <a:t>).</a:t>
            </a: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algn="just" eaLnBrk="0" hangingPunct="0"/>
            <a:r>
              <a:rPr lang="en-US" b="1" dirty="0" err="1">
                <a:latin typeface="Times New Roman" pitchFamily="18" charset="0"/>
              </a:rPr>
              <a:t>Излучује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фецесом</a:t>
            </a:r>
            <a:r>
              <a:rPr lang="en-US" b="1" dirty="0">
                <a:latin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</a:rPr>
              <a:t>врло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мало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урином</a:t>
            </a:r>
            <a:r>
              <a:rPr lang="en-US" b="1" dirty="0">
                <a:latin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</a:rPr>
              <a:t>преко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коже</a:t>
            </a:r>
            <a:r>
              <a:rPr lang="en-US" b="1" dirty="0">
                <a:latin typeface="Times New Roman" pitchFamily="18" charset="0"/>
              </a:rPr>
              <a:t>.</a:t>
            </a:r>
          </a:p>
          <a:p>
            <a:pPr lvl="4" eaLnBrk="0" hangingPunct="0"/>
            <a:endParaRPr lang="en-US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6930450"/>
      </p:ext>
    </p:extLst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3"/>
          <p:cNvSpPr txBox="1">
            <a:spLocks noChangeArrowheads="1"/>
          </p:cNvSpPr>
          <p:nvPr/>
        </p:nvSpPr>
        <p:spPr bwMode="auto">
          <a:xfrm>
            <a:off x="685800" y="1752600"/>
            <a:ext cx="81534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fr-FR" b="1" dirty="0">
                <a:latin typeface="Times New Roman" pitchFamily="18" charset="0"/>
              </a:rPr>
              <a:t>БАКАР - </a:t>
            </a:r>
            <a:r>
              <a:rPr lang="en-US" b="1" i="1" dirty="0" err="1">
                <a:latin typeface="Times New Roman" pitchFamily="18" charset="0"/>
              </a:rPr>
              <a:t>Биланс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бакар</a:t>
            </a:r>
            <a:r>
              <a:rPr lang="en-US" b="1" i="1" dirty="0">
                <a:latin typeface="Times New Roman" pitchFamily="18" charset="0"/>
              </a:rPr>
              <a:t> и </a:t>
            </a:r>
            <a:r>
              <a:rPr lang="en-US" b="1" i="1" dirty="0" err="1">
                <a:latin typeface="Times New Roman" pitchFamily="18" charset="0"/>
              </a:rPr>
              <a:t>потребан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унос</a:t>
            </a:r>
            <a:endParaRPr lang="en-US" b="1" i="1" dirty="0">
              <a:latin typeface="Times New Roman" pitchFamily="18" charset="0"/>
            </a:endParaRP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algn="just" eaLnBrk="0" hangingPunct="0"/>
            <a:r>
              <a:rPr lang="en-US" b="1" dirty="0">
                <a:latin typeface="Times New Roman" pitchFamily="18" charset="0"/>
              </a:rPr>
              <a:t>ДНЕВНЕ ПОТРЕБЕ</a:t>
            </a: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algn="just" eaLnBrk="0" hangingPunct="0"/>
            <a:r>
              <a:rPr lang="en-US" b="1" i="1" dirty="0" err="1">
                <a:latin typeface="Times New Roman" pitchFamily="18" charset="0"/>
              </a:rPr>
              <a:t>Препоручен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унос</a:t>
            </a:r>
            <a:endParaRPr lang="en-US" b="1" i="1" dirty="0">
              <a:latin typeface="Times New Roman" pitchFamily="18" charset="0"/>
            </a:endParaRPr>
          </a:p>
          <a:p>
            <a:pPr algn="just" eaLnBrk="0" hangingPunct="0"/>
            <a:endParaRPr lang="en-US" b="1" dirty="0">
              <a:solidFill>
                <a:srgbClr val="FFFFCC"/>
              </a:solidFill>
              <a:latin typeface="Times New Roman" pitchFamily="18" charset="0"/>
            </a:endParaRPr>
          </a:p>
          <a:p>
            <a:pPr marL="1371600" lvl="2" indent="-457200" algn="just" eaLnBrk="0" hangingPunct="0">
              <a:buFont typeface="Symbol"/>
              <a:buChar char="·"/>
            </a:pPr>
            <a:r>
              <a:rPr lang="en-US" b="1" dirty="0" smtClean="0">
                <a:latin typeface="Times New Roman" pitchFamily="18" charset="0"/>
              </a:rPr>
              <a:t>1,5-3,0 </a:t>
            </a:r>
            <a:r>
              <a:rPr lang="fr-FR" b="1" dirty="0">
                <a:latin typeface="Times New Roman" pitchFamily="18" charset="0"/>
              </a:rPr>
              <a:t>μ</a:t>
            </a:r>
            <a:r>
              <a:rPr lang="en-US" b="1" dirty="0">
                <a:latin typeface="Times New Roman" pitchFamily="18" charset="0"/>
              </a:rPr>
              <a:t>g </a:t>
            </a:r>
            <a:r>
              <a:rPr lang="en-US" b="1" dirty="0" err="1" smtClean="0">
                <a:latin typeface="Times New Roman" pitchFamily="18" charset="0"/>
              </a:rPr>
              <a:t>одрасли</a:t>
            </a:r>
            <a:endParaRPr lang="sr-Cyrl-RS" b="1" dirty="0" smtClean="0">
              <a:latin typeface="Times New Roman" pitchFamily="18" charset="0"/>
            </a:endParaRPr>
          </a:p>
          <a:p>
            <a:pPr algn="just" eaLnBrk="0" hangingPunct="0"/>
            <a:r>
              <a:rPr lang="en-US" b="1" i="1" dirty="0" err="1">
                <a:latin typeface="Times New Roman" pitchFamily="18" charset="0"/>
              </a:rPr>
              <a:t>Дефицит</a:t>
            </a:r>
            <a:endParaRPr lang="en-US" b="1" i="1" dirty="0">
              <a:latin typeface="Times New Roman" pitchFamily="18" charset="0"/>
            </a:endParaRP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lvl="1" algn="just" eaLnBrk="0" hangingPunct="0"/>
            <a:r>
              <a:rPr lang="en-US" b="1" dirty="0" err="1">
                <a:latin typeface="Times New Roman" pitchFamily="18" charset="0"/>
              </a:rPr>
              <a:t>При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уобичајеној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исхрани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није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регистрован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недостатак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бакра</a:t>
            </a:r>
            <a:r>
              <a:rPr lang="en-US" b="1" dirty="0">
                <a:latin typeface="Times New Roman" pitchFamily="18" charset="0"/>
              </a:rPr>
              <a:t>.</a:t>
            </a: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algn="just" eaLnBrk="0" hangingPunct="0"/>
            <a:r>
              <a:rPr lang="en-US" b="1" i="1" dirty="0" err="1">
                <a:latin typeface="Times New Roman" pitchFamily="18" charset="0"/>
              </a:rPr>
              <a:t>Токсичност</a:t>
            </a:r>
            <a:endParaRPr lang="en-US" b="1" i="1" dirty="0">
              <a:latin typeface="Times New Roman" pitchFamily="18" charset="0"/>
            </a:endParaRPr>
          </a:p>
          <a:p>
            <a:pPr algn="just" eaLnBrk="0" hangingPunct="0"/>
            <a:endParaRPr lang="en-US" b="1" dirty="0">
              <a:solidFill>
                <a:srgbClr val="FFFFCC"/>
              </a:solidFill>
              <a:latin typeface="Times New Roman" pitchFamily="18" charset="0"/>
            </a:endParaRPr>
          </a:p>
          <a:p>
            <a:pPr lvl="1" algn="just" eaLnBrk="0" hangingPunct="0"/>
            <a:r>
              <a:rPr lang="en-US" b="1" dirty="0" err="1">
                <a:latin typeface="Times New Roman" pitchFamily="18" charset="0"/>
              </a:rPr>
              <a:t>При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уобичајеној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исхрани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није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регистровано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тровање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бакром</a:t>
            </a:r>
            <a:r>
              <a:rPr lang="en-US" b="1" dirty="0">
                <a:latin typeface="Times New Roman" pitchFamily="18" charset="0"/>
              </a:rPr>
              <a:t>.</a:t>
            </a:r>
          </a:p>
          <a:p>
            <a:pPr marL="1371600" lvl="2" indent="-457200" algn="just" eaLnBrk="0" hangingPunct="0">
              <a:buFont typeface="Symbol"/>
              <a:buChar char="·"/>
            </a:pPr>
            <a:endParaRPr lang="fr-FR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0747546"/>
      </p:ext>
    </p:extLst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3"/>
          <p:cNvSpPr txBox="1">
            <a:spLocks noChangeArrowheads="1"/>
          </p:cNvSpPr>
          <p:nvPr/>
        </p:nvSpPr>
        <p:spPr bwMode="auto">
          <a:xfrm>
            <a:off x="685800" y="1524000"/>
            <a:ext cx="8153400" cy="515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ХРОМ - з</a:t>
            </a:r>
            <a:r>
              <a:rPr lang="nl-NL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nl-NL" sz="2800" b="1">
              <a:solidFill>
                <a:schemeClr val="accent2"/>
              </a:solidFill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Главна улога му је у потенцирању улоге инсулина.  Битан је за регулацију </a:t>
            </a:r>
          </a:p>
          <a:p>
            <a:pPr algn="just" eaLnBrk="0" hangingPunct="0"/>
            <a:endParaRPr lang="nl-NL" sz="2800" b="1">
              <a:latin typeface="Times New Roman" pitchFamily="18" charset="0"/>
            </a:endParaRPr>
          </a:p>
          <a:p>
            <a:pPr lvl="2" algn="just" eaLnBrk="0" hangingPunct="0"/>
            <a:r>
              <a:rPr lang="nl-NL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хипер и хипогликемије и оптерећење глукозом. </a:t>
            </a:r>
          </a:p>
          <a:p>
            <a:pPr lvl="2" algn="just" eaLnBrk="0" hangingPunct="0"/>
            <a:endParaRPr lang="en-US" sz="2800" b="1">
              <a:latin typeface="Times New Roman" pitchFamily="18" charset="0"/>
            </a:endParaRPr>
          </a:p>
          <a:p>
            <a:pPr lvl="2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метаболизма липида</a:t>
            </a:r>
          </a:p>
          <a:p>
            <a:pPr lvl="2" eaLnBrk="0" hangingPunct="0"/>
            <a:endParaRPr lang="en-US" sz="2800" b="1">
              <a:latin typeface="Times New Roman" pitchFamily="18" charset="0"/>
            </a:endParaRPr>
          </a:p>
          <a:p>
            <a:pPr lvl="2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синтезе РНK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69917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Text Box 2"/>
          <p:cNvSpPr txBox="1">
            <a:spLocks noChangeArrowheads="1"/>
          </p:cNvSpPr>
          <p:nvPr/>
        </p:nvSpPr>
        <p:spPr bwMode="auto">
          <a:xfrm>
            <a:off x="539552" y="332656"/>
            <a:ext cx="8280920" cy="606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2800" b="1" dirty="0">
                <a:latin typeface="Times New Roman" pitchFamily="18" charset="0"/>
              </a:rPr>
              <a:t>ВИТАМИН </a:t>
            </a:r>
            <a:r>
              <a:rPr lang="fr-FR" sz="3200" b="1" dirty="0">
                <a:latin typeface="Times New Roman" pitchFamily="18" charset="0"/>
              </a:rPr>
              <a:t>А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>
                <a:latin typeface="Times New Roman" pitchFamily="18" charset="0"/>
              </a:rPr>
              <a:t>РЕТИНОЛ</a:t>
            </a:r>
            <a:r>
              <a:rPr lang="fr-FR" sz="2800" b="1" dirty="0">
                <a:latin typeface="Times New Roman" pitchFamily="18" charset="0"/>
              </a:rPr>
              <a:t>) -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садржај</a:t>
            </a:r>
            <a:r>
              <a:rPr lang="fr-FR" sz="2800" b="1" i="1" dirty="0">
                <a:latin typeface="Times New Roman" pitchFamily="18" charset="0"/>
              </a:rPr>
              <a:t> у </a:t>
            </a:r>
            <a:r>
              <a:rPr lang="fr-FR" sz="2800" b="1" i="1" dirty="0" err="1">
                <a:latin typeface="Times New Roman" pitchFamily="18" charset="0"/>
              </a:rPr>
              <a:t>храни</a:t>
            </a:r>
            <a:r>
              <a:rPr lang="fr-FR" sz="2800" b="1" i="1" dirty="0">
                <a:latin typeface="Times New Roman" pitchFamily="18" charset="0"/>
              </a:rPr>
              <a:t> и </a:t>
            </a:r>
            <a:r>
              <a:rPr lang="fr-FR" sz="2800" b="1" i="1" dirty="0" err="1">
                <a:latin typeface="Times New Roman" pitchFamily="18" charset="0"/>
              </a:rPr>
              <a:t>препоручени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унос</a:t>
            </a:r>
            <a:endParaRPr lang="fr-FR" sz="2800" b="1" i="1" dirty="0">
              <a:latin typeface="Times New Roman" pitchFamily="18" charset="0"/>
            </a:endParaRPr>
          </a:p>
          <a:p>
            <a:pPr algn="just"/>
            <a:endParaRPr lang="fr-FR" sz="2000" b="1" dirty="0">
              <a:latin typeface="Times New Roman" pitchFamily="18" charset="0"/>
            </a:endParaRPr>
          </a:p>
          <a:p>
            <a:pPr algn="just"/>
            <a:r>
              <a:rPr lang="fr-FR" sz="2800" b="1" dirty="0">
                <a:latin typeface="Times New Roman" pitchFamily="18" charset="0"/>
              </a:rPr>
              <a:t>ГЛАВНИ ИЗВОРИ</a:t>
            </a:r>
          </a:p>
          <a:p>
            <a:pPr algn="just"/>
            <a:endParaRPr lang="fr-FR" sz="12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en-US" sz="2800" b="1" i="1" dirty="0" err="1">
                <a:latin typeface="Times New Roman" pitchFamily="18" charset="0"/>
              </a:rPr>
              <a:t>намирнице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животињског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 smtClean="0">
                <a:latin typeface="Times New Roman" pitchFamily="18" charset="0"/>
              </a:rPr>
              <a:t>порекла</a:t>
            </a:r>
            <a:r>
              <a:rPr lang="sr-Cyrl-RS" sz="2800" b="1" i="1" dirty="0" smtClean="0">
                <a:latin typeface="Times New Roman" pitchFamily="18" charset="0"/>
              </a:rPr>
              <a:t>-ретинол</a:t>
            </a:r>
            <a:endParaRPr lang="en-US" sz="2800" b="1" dirty="0">
              <a:latin typeface="Times New Roman" pitchFamily="18" charset="0"/>
            </a:endParaRPr>
          </a:p>
          <a:p>
            <a:pPr lvl="2" algn="just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 dirty="0" err="1">
                <a:latin typeface="Times New Roman" pitchFamily="18" charset="0"/>
              </a:rPr>
              <a:t>млеко</a:t>
            </a:r>
            <a:r>
              <a:rPr lang="en-US" sz="2400" b="1" dirty="0">
                <a:latin typeface="Times New Roman" pitchFamily="18" charset="0"/>
              </a:rPr>
              <a:t> и </a:t>
            </a:r>
            <a:r>
              <a:rPr lang="en-US" sz="2400" b="1" dirty="0" err="1">
                <a:latin typeface="Times New Roman" pitchFamily="18" charset="0"/>
              </a:rPr>
              <a:t>млечни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производи</a:t>
            </a:r>
            <a:r>
              <a:rPr lang="en-US" sz="2400" b="1" dirty="0">
                <a:latin typeface="Times New Roman" pitchFamily="18" charset="0"/>
              </a:rPr>
              <a:t> (</a:t>
            </a:r>
            <a:r>
              <a:rPr lang="en-US" sz="2400" b="1" i="1" dirty="0" err="1">
                <a:latin typeface="Times New Roman" pitchFamily="18" charset="0"/>
              </a:rPr>
              <a:t>бутер</a:t>
            </a:r>
            <a:r>
              <a:rPr lang="en-US" sz="2400" b="1" i="1" dirty="0">
                <a:latin typeface="Times New Roman" pitchFamily="18" charset="0"/>
              </a:rPr>
              <a:t>, </a:t>
            </a:r>
            <a:r>
              <a:rPr lang="en-US" sz="2400" b="1" i="1" dirty="0" err="1">
                <a:latin typeface="Times New Roman" pitchFamily="18" charset="0"/>
              </a:rPr>
              <a:t>сир</a:t>
            </a:r>
            <a:r>
              <a:rPr lang="en-US" sz="2400" b="1" dirty="0">
                <a:latin typeface="Times New Roman" pitchFamily="18" charset="0"/>
              </a:rPr>
              <a:t>)</a:t>
            </a:r>
          </a:p>
          <a:p>
            <a:pPr lvl="2"/>
            <a:r>
              <a:rPr lang="en-US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 dirty="0" err="1">
                <a:latin typeface="Times New Roman" pitchFamily="18" charset="0"/>
              </a:rPr>
              <a:t>јаја</a:t>
            </a:r>
            <a:r>
              <a:rPr lang="en-US" sz="2400" b="1" dirty="0">
                <a:latin typeface="Times New Roman" pitchFamily="18" charset="0"/>
              </a:rPr>
              <a:t> (</a:t>
            </a:r>
            <a:r>
              <a:rPr lang="en-US" sz="2400" b="1" i="1" dirty="0" err="1">
                <a:latin typeface="Times New Roman" pitchFamily="18" charset="0"/>
              </a:rPr>
              <a:t>жуманце</a:t>
            </a:r>
            <a:r>
              <a:rPr lang="en-US" sz="2400" b="1" dirty="0">
                <a:latin typeface="Times New Roman" pitchFamily="18" charset="0"/>
              </a:rPr>
              <a:t>)</a:t>
            </a:r>
          </a:p>
          <a:p>
            <a:pPr marL="1257300" lvl="2" indent="-342900">
              <a:buFont typeface="Symbol"/>
              <a:buChar char="·"/>
            </a:pPr>
            <a:r>
              <a:rPr lang="en-US" sz="2400" b="1" dirty="0" err="1" smtClean="0">
                <a:latin typeface="Times New Roman" pitchFamily="18" charset="0"/>
              </a:rPr>
              <a:t>масне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рибе</a:t>
            </a:r>
            <a:r>
              <a:rPr lang="en-US" sz="2400" b="1" dirty="0">
                <a:latin typeface="Times New Roman" pitchFamily="18" charset="0"/>
              </a:rPr>
              <a:t> и </a:t>
            </a:r>
            <a:r>
              <a:rPr lang="en-US" sz="2400" b="1" dirty="0" err="1">
                <a:latin typeface="Times New Roman" pitchFamily="18" charset="0"/>
              </a:rPr>
              <a:t>рибље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 smtClean="0">
                <a:latin typeface="Times New Roman" pitchFamily="18" charset="0"/>
              </a:rPr>
              <a:t>уље</a:t>
            </a:r>
            <a:endParaRPr lang="sr-Cyrl-RS" sz="2400" b="1" dirty="0" smtClean="0">
              <a:latin typeface="Times New Roman" pitchFamily="18" charset="0"/>
            </a:endParaRPr>
          </a:p>
          <a:p>
            <a:pPr marL="1257300" lvl="2" indent="-342900">
              <a:buFont typeface="Symbol"/>
              <a:buChar char="·"/>
            </a:pPr>
            <a:r>
              <a:rPr lang="sr-Cyrl-RS" sz="2400" b="1" dirty="0" smtClean="0">
                <a:latin typeface="Times New Roman" pitchFamily="18" charset="0"/>
              </a:rPr>
              <a:t>јетра</a:t>
            </a:r>
            <a:endParaRPr lang="en-US" sz="2400" b="1" dirty="0">
              <a:latin typeface="Times New Roman" pitchFamily="18" charset="0"/>
            </a:endParaRPr>
          </a:p>
          <a:p>
            <a:pPr algn="just"/>
            <a:endParaRPr lang="en-US" sz="12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en-US" sz="2800" b="1" i="1" dirty="0" err="1">
                <a:latin typeface="Times New Roman" pitchFamily="18" charset="0"/>
              </a:rPr>
              <a:t>намирнице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биљног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 smtClean="0">
                <a:latin typeface="Times New Roman" pitchFamily="18" charset="0"/>
              </a:rPr>
              <a:t>порекла</a:t>
            </a:r>
            <a:r>
              <a:rPr lang="sr-Cyrl-RS" sz="2800" b="1" i="1" dirty="0" smtClean="0">
                <a:latin typeface="Times New Roman" pitchFamily="18" charset="0"/>
              </a:rPr>
              <a:t>-бета каротен</a:t>
            </a:r>
            <a:endParaRPr lang="en-US" sz="2400" b="1" dirty="0">
              <a:latin typeface="Times New Roman" pitchFamily="18" charset="0"/>
            </a:endParaRPr>
          </a:p>
          <a:p>
            <a:pPr lvl="2" algn="just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 dirty="0" err="1">
                <a:latin typeface="Times New Roman" pitchFamily="18" charset="0"/>
              </a:rPr>
              <a:t>зелени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делови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лиснатог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поврћа</a:t>
            </a:r>
            <a:r>
              <a:rPr lang="en-US" sz="2400" b="1" dirty="0">
                <a:latin typeface="Times New Roman" pitchFamily="18" charset="0"/>
              </a:rPr>
              <a:t> (</a:t>
            </a:r>
            <a:r>
              <a:rPr lang="en-US" sz="2400" b="1" i="1" dirty="0" err="1">
                <a:latin typeface="Times New Roman" pitchFamily="18" charset="0"/>
              </a:rPr>
              <a:t>спанаћ</a:t>
            </a:r>
            <a:r>
              <a:rPr lang="en-US" sz="2400" b="1" i="1" dirty="0">
                <a:latin typeface="Times New Roman" pitchFamily="18" charset="0"/>
              </a:rPr>
              <a:t>, </a:t>
            </a:r>
            <a:r>
              <a:rPr lang="en-US" sz="2400" b="1" i="1" dirty="0" err="1">
                <a:latin typeface="Times New Roman" pitchFamily="18" charset="0"/>
              </a:rPr>
              <a:t>зеље</a:t>
            </a:r>
            <a:r>
              <a:rPr lang="en-US" sz="2400" b="1" i="1" dirty="0">
                <a:latin typeface="Times New Roman" pitchFamily="18" charset="0"/>
              </a:rPr>
              <a:t>, </a:t>
            </a:r>
            <a:r>
              <a:rPr lang="en-US" sz="2400" b="1" i="1" dirty="0" err="1">
                <a:latin typeface="Times New Roman" pitchFamily="18" charset="0"/>
              </a:rPr>
              <a:t>салата</a:t>
            </a:r>
            <a:r>
              <a:rPr lang="en-US" sz="2400" b="1" dirty="0">
                <a:latin typeface="Times New Roman" pitchFamily="18" charset="0"/>
              </a:rPr>
              <a:t>)</a:t>
            </a:r>
          </a:p>
          <a:p>
            <a:pPr lvl="2"/>
            <a:r>
              <a:rPr lang="en-US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 dirty="0" err="1">
                <a:latin typeface="Times New Roman" pitchFamily="18" charset="0"/>
              </a:rPr>
              <a:t>коренасто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поврће</a:t>
            </a:r>
            <a:r>
              <a:rPr lang="en-US" sz="2400" b="1" dirty="0">
                <a:latin typeface="Times New Roman" pitchFamily="18" charset="0"/>
              </a:rPr>
              <a:t> (</a:t>
            </a:r>
            <a:r>
              <a:rPr lang="en-US" sz="2400" b="1" dirty="0" err="1">
                <a:latin typeface="Times New Roman" pitchFamily="18" charset="0"/>
              </a:rPr>
              <a:t>шаргарепа</a:t>
            </a:r>
            <a:r>
              <a:rPr lang="en-US" sz="2400" b="1" dirty="0">
                <a:latin typeface="Times New Roman" pitchFamily="18" charset="0"/>
              </a:rPr>
              <a:t>)</a:t>
            </a:r>
          </a:p>
          <a:p>
            <a:pPr lvl="2"/>
            <a:r>
              <a:rPr lang="en-US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 dirty="0" err="1" smtClean="0">
                <a:latin typeface="Times New Roman" pitchFamily="18" charset="0"/>
              </a:rPr>
              <a:t>жуто</a:t>
            </a:r>
            <a:r>
              <a:rPr lang="sr-Cyrl-RS" sz="2400" b="1" dirty="0" smtClean="0">
                <a:latin typeface="Times New Roman" pitchFamily="18" charset="0"/>
              </a:rPr>
              <a:t>-наранџасто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воће</a:t>
            </a:r>
            <a:r>
              <a:rPr lang="en-US" sz="2400" b="1" dirty="0">
                <a:latin typeface="Times New Roman" pitchFamily="18" charset="0"/>
              </a:rPr>
              <a:t> (</a:t>
            </a:r>
            <a:r>
              <a:rPr lang="en-US" sz="2400" b="1" i="1" dirty="0" err="1">
                <a:latin typeface="Times New Roman" pitchFamily="18" charset="0"/>
              </a:rPr>
              <a:t>кајсија</a:t>
            </a:r>
            <a:r>
              <a:rPr lang="en-US" sz="2400" b="1" i="1" dirty="0">
                <a:latin typeface="Times New Roman" pitchFamily="18" charset="0"/>
              </a:rPr>
              <a:t>, </a:t>
            </a:r>
            <a:r>
              <a:rPr lang="en-US" sz="2400" b="1" i="1" dirty="0" err="1">
                <a:latin typeface="Times New Roman" pitchFamily="18" charset="0"/>
              </a:rPr>
              <a:t>бресква</a:t>
            </a:r>
            <a:r>
              <a:rPr lang="en-US" sz="2400" b="1" dirty="0">
                <a:latin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50283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ext Box 3"/>
          <p:cNvSpPr txBox="1">
            <a:spLocks noChangeArrowheads="1"/>
          </p:cNvSpPr>
          <p:nvPr/>
        </p:nvSpPr>
        <p:spPr bwMode="auto">
          <a:xfrm>
            <a:off x="395288" y="1196975"/>
            <a:ext cx="8153400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ХРОМ -</a:t>
            </a:r>
            <a:r>
              <a:rPr lang="nl-NL" sz="2800" b="1" i="1">
                <a:latin typeface="Times New Roman" pitchFamily="18" charset="0"/>
              </a:rPr>
              <a:t>Биланс хрома и потребан унос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i="1">
                <a:latin typeface="Times New Roman" pitchFamily="18" charset="0"/>
              </a:rPr>
              <a:t>Намирнице животињског порекла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lvl="4" algn="just" eaLnBrk="0" hangingPunct="0"/>
            <a:r>
              <a:rPr lang="en-US" sz="280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>
                <a:latin typeface="Times New Roman" pitchFamily="18" charset="0"/>
              </a:rPr>
              <a:t>Месо</a:t>
            </a:r>
          </a:p>
          <a:p>
            <a:pPr lvl="4" eaLnBrk="0" hangingPunct="0"/>
            <a:r>
              <a:rPr lang="en-US" sz="280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>
                <a:latin typeface="Times New Roman" pitchFamily="18" charset="0"/>
              </a:rPr>
              <a:t>Квасац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i="1">
                <a:latin typeface="Times New Roman" pitchFamily="18" charset="0"/>
              </a:rPr>
              <a:t>Намирнице биљног порек</a:t>
            </a:r>
            <a:r>
              <a:rPr lang="en-US" sz="2800" b="1" i="1">
                <a:solidFill>
                  <a:schemeClr val="accent2"/>
                </a:solidFill>
                <a:latin typeface="Times New Roman" pitchFamily="18" charset="0"/>
              </a:rPr>
              <a:t>ла</a:t>
            </a:r>
          </a:p>
          <a:p>
            <a:pPr algn="just" eaLnBrk="0" hangingPunct="0"/>
            <a:endParaRPr lang="en-US" sz="1600" b="1">
              <a:solidFill>
                <a:srgbClr val="FFFFCC"/>
              </a:solidFill>
              <a:latin typeface="Times New Roman" pitchFamily="18" charset="0"/>
            </a:endParaRPr>
          </a:p>
          <a:p>
            <a:pPr lvl="4" algn="just" eaLnBrk="0" hangingPunct="0"/>
            <a:r>
              <a:rPr lang="en-US" sz="280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>
                <a:latin typeface="Times New Roman" pitchFamily="18" charset="0"/>
              </a:rPr>
              <a:t>Интегралне житарице</a:t>
            </a:r>
          </a:p>
          <a:p>
            <a:pPr lvl="4" eaLnBrk="0" hangingPunct="0"/>
            <a:r>
              <a:rPr lang="en-US" sz="280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>
                <a:latin typeface="Times New Roman" pitchFamily="18" charset="0"/>
              </a:rPr>
              <a:t>Легуминозе</a:t>
            </a:r>
          </a:p>
          <a:p>
            <a:pPr lvl="4" eaLnBrk="0" hangingPunct="0"/>
            <a:r>
              <a:rPr lang="en-US" sz="280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>
                <a:latin typeface="Times New Roman" pitchFamily="18" charset="0"/>
              </a:rPr>
              <a:t>Ораси</a:t>
            </a:r>
            <a:endParaRPr lang="en-US" sz="24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9502046"/>
      </p:ext>
    </p:extLst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3"/>
          <p:cNvSpPr txBox="1">
            <a:spLocks noChangeArrowheads="1"/>
          </p:cNvSpPr>
          <p:nvPr/>
        </p:nvSpPr>
        <p:spPr bwMode="auto">
          <a:xfrm>
            <a:off x="611188" y="1268413"/>
            <a:ext cx="8153400" cy="515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ХРОМ -</a:t>
            </a:r>
            <a:r>
              <a:rPr lang="nl-NL" sz="2800" b="1" i="1">
                <a:latin typeface="Times New Roman" pitchFamily="18" charset="0"/>
              </a:rPr>
              <a:t>Биланс хрома и потребан унос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Унет храном апсорбује се у танком цреву зависно од састава хране, односно хемијског облика у коме се налази. 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Органски шестовалентни  хром се ефикасније апсорбује, мада нема значаја јер га нема у храни, од тровалентног хрома који се апсорбује свега 0,5-2%.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Излучује се урином.</a:t>
            </a:r>
          </a:p>
        </p:txBody>
      </p:sp>
    </p:spTree>
    <p:extLst>
      <p:ext uri="{BB962C8B-B14F-4D97-AF65-F5344CB8AC3E}">
        <p14:creationId xmlns:p14="http://schemas.microsoft.com/office/powerpoint/2010/main" xmlns="" val="58503413"/>
      </p:ext>
    </p:extLst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ext Box 3"/>
          <p:cNvSpPr txBox="1">
            <a:spLocks noChangeArrowheads="1"/>
          </p:cNvSpPr>
          <p:nvPr/>
        </p:nvSpPr>
        <p:spPr bwMode="auto">
          <a:xfrm>
            <a:off x="467544" y="476672"/>
            <a:ext cx="8153400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000" b="1" dirty="0">
                <a:latin typeface="Times New Roman" pitchFamily="18" charset="0"/>
              </a:rPr>
              <a:t>ХРОМ -</a:t>
            </a:r>
            <a:r>
              <a:rPr lang="nl-NL" sz="2000" b="1" i="1" dirty="0">
                <a:latin typeface="Times New Roman" pitchFamily="18" charset="0"/>
              </a:rPr>
              <a:t>Биланс хрома и потребан унос</a:t>
            </a:r>
          </a:p>
          <a:p>
            <a:pPr algn="just" eaLnBrk="0" hangingPunct="0"/>
            <a:endParaRPr lang="en-US" sz="2000" b="1" dirty="0">
              <a:latin typeface="Times New Roman" pitchFamily="18" charset="0"/>
            </a:endParaRPr>
          </a:p>
          <a:p>
            <a:pPr algn="just" eaLnBrk="0" hangingPunct="0"/>
            <a:endParaRPr lang="en-US" sz="20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2000" b="1" dirty="0">
                <a:latin typeface="Times New Roman" pitchFamily="18" charset="0"/>
              </a:rPr>
              <a:t>ДНЕВНЕ ПОТРЕБЕ</a:t>
            </a:r>
          </a:p>
          <a:p>
            <a:pPr algn="just" eaLnBrk="0" hangingPunct="0"/>
            <a:endParaRPr lang="en-US" sz="2000" b="1" dirty="0">
              <a:latin typeface="Times New Roman" pitchFamily="18" charset="0"/>
            </a:endParaRPr>
          </a:p>
          <a:p>
            <a:pPr algn="just" eaLnBrk="0" hangingPunct="0"/>
            <a:endParaRPr lang="en-US" sz="2000" b="1" i="1" dirty="0">
              <a:latin typeface="Times New Roman" pitchFamily="18" charset="0"/>
            </a:endParaRPr>
          </a:p>
          <a:p>
            <a:pPr algn="just" eaLnBrk="0" hangingPunct="0"/>
            <a:r>
              <a:rPr lang="en-US" sz="2000" b="1" i="1" dirty="0" err="1">
                <a:latin typeface="Times New Roman" pitchFamily="18" charset="0"/>
              </a:rPr>
              <a:t>Препоручен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унос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америчких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стручњака</a:t>
            </a:r>
            <a:endParaRPr lang="en-US" sz="2000" b="1" i="1" dirty="0">
              <a:latin typeface="Times New Roman" pitchFamily="18" charset="0"/>
            </a:endParaRPr>
          </a:p>
          <a:p>
            <a:pPr algn="just" eaLnBrk="0" hangingPunct="0"/>
            <a:endParaRPr lang="en-US" sz="2000" b="1" dirty="0">
              <a:latin typeface="Times New Roman" pitchFamily="18" charset="0"/>
            </a:endParaRPr>
          </a:p>
          <a:p>
            <a:pPr marL="1371600" lvl="2" indent="-457200" algn="just" eaLnBrk="0" hangingPunct="0">
              <a:buFont typeface="Symbol"/>
              <a:buChar char="·"/>
            </a:pPr>
            <a:r>
              <a:rPr lang="en-US" sz="2000" b="1" dirty="0" smtClean="0">
                <a:latin typeface="Times New Roman" pitchFamily="18" charset="0"/>
              </a:rPr>
              <a:t>50-200 </a:t>
            </a:r>
            <a:r>
              <a:rPr lang="fr-FR" sz="2000" b="1" dirty="0">
                <a:latin typeface="Times New Roman" pitchFamily="18" charset="0"/>
              </a:rPr>
              <a:t>μ</a:t>
            </a:r>
            <a:r>
              <a:rPr lang="en-US" sz="2000" b="1" dirty="0">
                <a:latin typeface="Times New Roman" pitchFamily="18" charset="0"/>
              </a:rPr>
              <a:t>g </a:t>
            </a:r>
            <a:r>
              <a:rPr lang="en-US" sz="2000" b="1" dirty="0" err="1" smtClean="0">
                <a:latin typeface="Times New Roman" pitchFamily="18" charset="0"/>
              </a:rPr>
              <a:t>oдрасли</a:t>
            </a:r>
            <a:endParaRPr lang="sr-Cyrl-RS" sz="2000" b="1" dirty="0" smtClean="0">
              <a:latin typeface="Times New Roman" pitchFamily="18" charset="0"/>
            </a:endParaRPr>
          </a:p>
          <a:p>
            <a:pPr algn="just" eaLnBrk="0" hangingPunct="0"/>
            <a:r>
              <a:rPr lang="nl-NL" sz="2000" b="1" i="1" dirty="0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nl-NL" sz="2000" b="1" dirty="0">
              <a:latin typeface="Times New Roman" pitchFamily="18" charset="0"/>
            </a:endParaRPr>
          </a:p>
          <a:p>
            <a:pPr lvl="1" algn="just" eaLnBrk="0" hangingPunct="0"/>
            <a:r>
              <a:rPr lang="nl-NL" sz="2000" b="1" dirty="0">
                <a:latin typeface="Times New Roman" pitchFamily="18" charset="0"/>
              </a:rPr>
              <a:t>При уобичајеној исхрани није регистрован недостатак хрома. Мањи дефицит може бити у вези са дијабетесом типа 2.</a:t>
            </a:r>
          </a:p>
          <a:p>
            <a:pPr algn="just" eaLnBrk="0" hangingPunct="0"/>
            <a:endParaRPr lang="nl-NL" sz="2000" b="1" dirty="0">
              <a:latin typeface="Times New Roman" pitchFamily="18" charset="0"/>
            </a:endParaRPr>
          </a:p>
          <a:p>
            <a:pPr algn="just" eaLnBrk="0" hangingPunct="0"/>
            <a:r>
              <a:rPr lang="nl-NL" sz="2000" b="1" i="1" dirty="0">
                <a:latin typeface="Times New Roman" pitchFamily="18" charset="0"/>
              </a:rPr>
              <a:t>Токсичност</a:t>
            </a:r>
          </a:p>
          <a:p>
            <a:pPr algn="just" eaLnBrk="0" hangingPunct="0"/>
            <a:endParaRPr lang="nl-NL" sz="2000" b="1" dirty="0">
              <a:solidFill>
                <a:srgbClr val="FFFFCC"/>
              </a:solidFill>
              <a:latin typeface="Times New Roman" pitchFamily="18" charset="0"/>
            </a:endParaRPr>
          </a:p>
          <a:p>
            <a:pPr lvl="1" algn="just" eaLnBrk="0" hangingPunct="0"/>
            <a:r>
              <a:rPr lang="nl-NL" sz="2000" b="1" dirty="0">
                <a:latin typeface="Times New Roman" pitchFamily="18" charset="0"/>
              </a:rPr>
              <a:t>Токсични ефекти нису описани.</a:t>
            </a:r>
            <a:endParaRPr lang="en-US" sz="2000" b="1" dirty="0">
              <a:latin typeface="Times New Roman" pitchFamily="18" charset="0"/>
            </a:endParaRPr>
          </a:p>
          <a:p>
            <a:pPr marL="1371600" lvl="2" indent="-457200" algn="just" eaLnBrk="0" hangingPunct="0">
              <a:buFont typeface="Symbol"/>
              <a:buChar char="·"/>
            </a:pPr>
            <a:endParaRPr lang="en-US" sz="2000" b="1" dirty="0">
              <a:latin typeface="Times New Roman" pitchFamily="18" charset="0"/>
            </a:endParaRPr>
          </a:p>
          <a:p>
            <a:pPr algn="just" eaLnBrk="0" hangingPunct="0"/>
            <a:endParaRPr lang="en-US" sz="20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9601854"/>
      </p:ext>
    </p:extLst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3"/>
          <p:cNvSpPr txBox="1">
            <a:spLocks noChangeArrowheads="1"/>
          </p:cNvSpPr>
          <p:nvPr/>
        </p:nvSpPr>
        <p:spPr bwMode="auto">
          <a:xfrm>
            <a:off x="684213" y="1052513"/>
            <a:ext cx="81534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nl-NL" sz="2800" b="1">
                <a:latin typeface="Times New Roman" pitchFamily="18" charset="0"/>
              </a:rPr>
              <a:t>ФЛУОР - з</a:t>
            </a:r>
            <a:r>
              <a:rPr lang="nl-NL" sz="2800" b="1" i="1">
                <a:latin typeface="Times New Roman" pitchFamily="18" charset="0"/>
              </a:rPr>
              <a:t>начај и улога</a:t>
            </a:r>
          </a:p>
          <a:p>
            <a:pPr algn="just" eaLnBrk="0" hangingPunct="0"/>
            <a:endParaRPr lang="nl-NL" sz="2800" b="1">
              <a:solidFill>
                <a:srgbClr val="FFFFCC"/>
              </a:solidFill>
              <a:latin typeface="Times New Roman" pitchFamily="18" charset="0"/>
            </a:endParaRPr>
          </a:p>
          <a:p>
            <a:pPr algn="just" eaLnBrk="0" hangingPunct="0"/>
            <a:endParaRPr lang="nl-NL" sz="2800" b="1">
              <a:solidFill>
                <a:srgbClr val="FFFFCC"/>
              </a:solidFill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Главна улога му је у минерализацији костију и заштити зуба (</a:t>
            </a:r>
            <a:r>
              <a:rPr lang="nl-NL" sz="2800" b="1" i="1">
                <a:latin typeface="Times New Roman" pitchFamily="18" charset="0"/>
              </a:rPr>
              <a:t>најважнији у првих 8 година живота</a:t>
            </a:r>
            <a:r>
              <a:rPr lang="nl-NL" sz="2800" b="1">
                <a:latin typeface="Times New Roman" pitchFamily="18" charset="0"/>
              </a:rPr>
              <a:t>). </a:t>
            </a:r>
          </a:p>
          <a:p>
            <a:pPr algn="just" eaLnBrk="0" hangingPunct="0"/>
            <a:endParaRPr lang="nl-NL" sz="2800" b="1"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Постоје докази да је значајан и у заштити зуба одраслих.</a:t>
            </a:r>
          </a:p>
          <a:p>
            <a:pPr algn="just" eaLnBrk="0" hangingPunct="0"/>
            <a:endParaRPr lang="nl-NL" sz="2800" b="1"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Није до краја разјашњено да ли је есенцијални елемент, али се званично третира као такав.</a:t>
            </a:r>
            <a:endParaRPr lang="en-US" sz="28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9739538"/>
      </p:ext>
    </p:extLst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ext Box 3"/>
          <p:cNvSpPr txBox="1">
            <a:spLocks noChangeArrowheads="1"/>
          </p:cNvSpPr>
          <p:nvPr/>
        </p:nvSpPr>
        <p:spPr bwMode="auto">
          <a:xfrm>
            <a:off x="428625" y="714375"/>
            <a:ext cx="8153400" cy="503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nl-NL" sz="2800" b="1">
                <a:latin typeface="Times New Roman" pitchFamily="18" charset="0"/>
              </a:rPr>
              <a:t>ФЛУОР </a:t>
            </a:r>
            <a:r>
              <a:rPr lang="nl-NL" sz="3200" b="1">
                <a:latin typeface="Times New Roman" pitchFamily="18" charset="0"/>
              </a:rPr>
              <a:t>- </a:t>
            </a:r>
            <a:r>
              <a:rPr lang="nl-NL" sz="2800" b="1" i="1">
                <a:latin typeface="Times New Roman" pitchFamily="18" charset="0"/>
              </a:rPr>
              <a:t>Биланс флуора и потребан унос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en-US" sz="20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i="1">
                <a:latin typeface="Times New Roman" pitchFamily="18" charset="0"/>
              </a:rPr>
              <a:t>Вода за пиће</a:t>
            </a:r>
          </a:p>
          <a:p>
            <a:pPr lvl="2" algn="just" eaLnBrk="0" hangingPunct="0"/>
            <a:endParaRPr lang="en-US" sz="2000" b="1" i="1">
              <a:latin typeface="Times New Roman" pitchFamily="18" charset="0"/>
            </a:endParaRPr>
          </a:p>
          <a:p>
            <a:pPr lvl="2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i="1">
                <a:latin typeface="Times New Roman" pitchFamily="18" charset="0"/>
              </a:rPr>
              <a:t>Намирнице животињског порекла</a:t>
            </a:r>
          </a:p>
          <a:p>
            <a:pPr algn="just" eaLnBrk="0" hangingPunct="0"/>
            <a:endParaRPr lang="en-US" sz="2000" b="1">
              <a:latin typeface="Times New Roman" pitchFamily="18" charset="0"/>
            </a:endParaRPr>
          </a:p>
          <a:p>
            <a:pPr lvl="4" algn="just" eaLnBrk="0" hangingPunct="0"/>
            <a:r>
              <a:rPr lang="en-US" sz="280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>
                <a:latin typeface="Times New Roman" pitchFamily="18" charset="0"/>
              </a:rPr>
              <a:t>месо</a:t>
            </a:r>
          </a:p>
          <a:p>
            <a:pPr algn="just" eaLnBrk="0" hangingPunct="0"/>
            <a:endParaRPr lang="en-US" b="1"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i="1">
                <a:latin typeface="Times New Roman" pitchFamily="18" charset="0"/>
              </a:rPr>
              <a:t>Намирнице биљног порекла</a:t>
            </a:r>
          </a:p>
          <a:p>
            <a:pPr algn="just" eaLnBrk="0" hangingPunct="0"/>
            <a:endParaRPr lang="en-US" b="1">
              <a:solidFill>
                <a:srgbClr val="FFFFCC"/>
              </a:solidFill>
              <a:latin typeface="Times New Roman" pitchFamily="18" charset="0"/>
            </a:endParaRPr>
          </a:p>
          <a:p>
            <a:pPr lvl="4" algn="just" eaLnBrk="0" hangingPunct="0"/>
            <a:r>
              <a:rPr lang="en-US" sz="280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800" b="1">
                <a:latin typeface="Times New Roman" pitchFamily="18" charset="0"/>
              </a:rPr>
              <a:t>интегралне житарице</a:t>
            </a:r>
          </a:p>
        </p:txBody>
      </p:sp>
    </p:spTree>
    <p:extLst>
      <p:ext uri="{BB962C8B-B14F-4D97-AF65-F5344CB8AC3E}">
        <p14:creationId xmlns:p14="http://schemas.microsoft.com/office/powerpoint/2010/main" xmlns="" val="1985508099"/>
      </p:ext>
    </p:extLst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3"/>
          <p:cNvSpPr txBox="1">
            <a:spLocks noChangeArrowheads="1"/>
          </p:cNvSpPr>
          <p:nvPr/>
        </p:nvSpPr>
        <p:spPr bwMode="auto">
          <a:xfrm>
            <a:off x="685800" y="1993900"/>
            <a:ext cx="8153400" cy="399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nl-NL" sz="2800" b="1">
                <a:latin typeface="Times New Roman" pitchFamily="18" charset="0"/>
              </a:rPr>
              <a:t>ФЛУОР </a:t>
            </a:r>
            <a:r>
              <a:rPr lang="nl-NL" sz="3200" b="1">
                <a:latin typeface="Times New Roman" pitchFamily="18" charset="0"/>
              </a:rPr>
              <a:t>- </a:t>
            </a:r>
            <a:r>
              <a:rPr lang="nl-NL" sz="2800" b="1" i="1">
                <a:latin typeface="Times New Roman" pitchFamily="18" charset="0"/>
              </a:rPr>
              <a:t>Биланс флуора и потребан унос</a:t>
            </a:r>
          </a:p>
          <a:p>
            <a:pPr algn="just" eaLnBrk="0" hangingPunct="0"/>
            <a:endParaRPr lang="en-US" sz="2800" b="1">
              <a:solidFill>
                <a:srgbClr val="FFFFCC"/>
              </a:solidFill>
              <a:latin typeface="Times New Roman" pitchFamily="18" charset="0"/>
            </a:endParaRPr>
          </a:p>
          <a:p>
            <a:pPr algn="just" eaLnBrk="0" hangingPunct="0"/>
            <a:endParaRPr lang="en-US" sz="2800" b="1">
              <a:solidFill>
                <a:srgbClr val="FFFFCC"/>
              </a:solidFill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Флуор унет храном се мање користи од флуора у води за пиће, јер у намирницама је везан за беланчевине.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Излучује се урином.</a:t>
            </a:r>
            <a:endParaRPr lang="nl-NL" sz="2800" b="1" i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8747103"/>
      </p:ext>
    </p:extLst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3"/>
          <p:cNvSpPr txBox="1">
            <a:spLocks noChangeArrowheads="1"/>
          </p:cNvSpPr>
          <p:nvPr/>
        </p:nvSpPr>
        <p:spPr bwMode="auto">
          <a:xfrm>
            <a:off x="685800" y="1993900"/>
            <a:ext cx="8153400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nl-NL" sz="2800" b="1">
                <a:latin typeface="Times New Roman" pitchFamily="18" charset="0"/>
              </a:rPr>
              <a:t>ФЛУОР </a:t>
            </a:r>
            <a:r>
              <a:rPr lang="nl-NL" sz="3200" b="1">
                <a:latin typeface="Times New Roman" pitchFamily="18" charset="0"/>
              </a:rPr>
              <a:t>- </a:t>
            </a:r>
            <a:r>
              <a:rPr lang="nl-NL" sz="2800" b="1" i="1">
                <a:latin typeface="Times New Roman" pitchFamily="18" charset="0"/>
              </a:rPr>
              <a:t>Биланс флуора и потребан унос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ДНЕВНЕ ПОТРЕБЕ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endParaRPr lang="en-US" sz="2800" b="1" i="1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>
                <a:latin typeface="Times New Roman" pitchFamily="18" charset="0"/>
              </a:rPr>
              <a:t>Препоручен унос</a:t>
            </a:r>
          </a:p>
          <a:p>
            <a:pPr algn="just" eaLnBrk="0" hangingPunct="0"/>
            <a:endParaRPr lang="en-US" sz="2800" b="1">
              <a:solidFill>
                <a:srgbClr val="FFFFCC"/>
              </a:solidFill>
              <a:latin typeface="Times New Roman" pitchFamily="18" charset="0"/>
            </a:endParaRPr>
          </a:p>
          <a:p>
            <a:pPr lvl="2" algn="just" eaLnBrk="0" hangingPunct="0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1,5-4 mg</a:t>
            </a:r>
          </a:p>
        </p:txBody>
      </p:sp>
    </p:spTree>
    <p:extLst>
      <p:ext uri="{BB962C8B-B14F-4D97-AF65-F5344CB8AC3E}">
        <p14:creationId xmlns:p14="http://schemas.microsoft.com/office/powerpoint/2010/main" xmlns="" val="3968051102"/>
      </p:ext>
    </p:extLst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Text Box 3"/>
          <p:cNvSpPr txBox="1">
            <a:spLocks noChangeArrowheads="1"/>
          </p:cNvSpPr>
          <p:nvPr/>
        </p:nvSpPr>
        <p:spPr bwMode="auto">
          <a:xfrm>
            <a:off x="539750" y="1268413"/>
            <a:ext cx="8153400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nl-NL" sz="2800" b="1">
                <a:latin typeface="Times New Roman" pitchFamily="18" charset="0"/>
              </a:rPr>
              <a:t>ФЛУОР </a:t>
            </a:r>
            <a:r>
              <a:rPr lang="nl-NL" sz="3200" b="1">
                <a:latin typeface="Times New Roman" pitchFamily="18" charset="0"/>
              </a:rPr>
              <a:t> И ЗДРАВЉЕ</a:t>
            </a:r>
            <a:endParaRPr lang="nl-NL" sz="2800" b="1" i="1">
              <a:latin typeface="Times New Roman" pitchFamily="18" charset="0"/>
            </a:endParaRP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lvl="1" algn="just" eaLnBrk="0" hangingPunct="0"/>
            <a:r>
              <a:rPr lang="en-US" sz="2800" b="1">
                <a:latin typeface="Times New Roman" pitchFamily="18" charset="0"/>
              </a:rPr>
              <a:t>При уобичајеној исхрани није регистрован недостатак хрома.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 i="1">
                <a:latin typeface="Times New Roman" pitchFamily="18" charset="0"/>
              </a:rPr>
              <a:t>Токсичност</a:t>
            </a:r>
          </a:p>
          <a:p>
            <a:pPr algn="just" eaLnBrk="0" hangingPunct="0"/>
            <a:endParaRPr lang="en-US" sz="2800" b="1">
              <a:solidFill>
                <a:srgbClr val="FFFFCC"/>
              </a:solidFill>
              <a:latin typeface="Times New Roman" pitchFamily="18" charset="0"/>
            </a:endParaRPr>
          </a:p>
          <a:p>
            <a:pPr lvl="1" algn="just" eaLnBrk="0" hangingPunct="0"/>
            <a:r>
              <a:rPr lang="en-US" sz="2800" b="1">
                <a:latin typeface="Times New Roman" pitchFamily="18" charset="0"/>
              </a:rPr>
              <a:t>При уносу воде за пиће које имају 3-5 mg/l флуора у води примећени су токсични ефекти (</a:t>
            </a:r>
            <a:r>
              <a:rPr lang="en-US" sz="2800" b="1" i="1">
                <a:latin typeface="Times New Roman" pitchFamily="18" charset="0"/>
              </a:rPr>
              <a:t>флуороза</a:t>
            </a:r>
            <a:r>
              <a:rPr lang="en-US" sz="2800" b="1">
                <a:latin typeface="Times New Roman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3761429065"/>
      </p:ext>
    </p:extLst>
  </p:cSld>
  <p:clrMapOvr>
    <a:masterClrMapping/>
  </p:clrMapOvr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32656"/>
            <a:ext cx="932452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dirty="0"/>
              <a:t>Одређивање садржаја метала (олова, кадмијума, цинка, бакра, гвожђа, никла, арсена, живе) у храни (житарице и производи од житарица, млеко и млечни производи, воће, поврће и њихови производи, безалкохолна пића, уља, масти и сродни производи, кафа, со, адитиви, дијететски производи...) и храни за животиње (хранива и смеша хране за животиње) методом оптичке емисионе спектрометрије. </a:t>
            </a:r>
          </a:p>
          <a:p>
            <a:endParaRPr lang="sr-Cyrl-RS" sz="2000" dirty="0" smtClean="0"/>
          </a:p>
          <a:p>
            <a:r>
              <a:rPr lang="sr-Latn-RS" sz="2000" dirty="0" smtClean="0"/>
              <a:t>Ова </a:t>
            </a:r>
            <a:r>
              <a:rPr lang="sr-Latn-RS" sz="2000" dirty="0"/>
              <a:t>метода се примењује за одређивање метала у храни и храни за животиње чија се концентрација олова, кадмијума, цинка, бакра, никла, гвожђа налази у интервалу од 0,10 до 10,00 mg/kg (за 10g/10ml) и од 0,25 – 25,00 mg/kg ( за 10g/25ml ) , арсена у интервалу од 0,05 – 0,50mg/kg ( за 0,5g/25ml ) и 0,02 – 0,20mg/kg ( за 0,5g/10ml ) и живе у интервалу од 0,05 – 0,25mg/kg ( за 0,5g/25ml ) и 0,02 – 0,10 mg/kg ( за 0,5g/10ml ). </a:t>
            </a:r>
            <a:endParaRPr lang="sr-Cyrl-RS" sz="2000" dirty="0" smtClean="0"/>
          </a:p>
          <a:p>
            <a:endParaRPr lang="sr-Cyrl-RS" sz="2000" dirty="0"/>
          </a:p>
          <a:p>
            <a:r>
              <a:rPr lang="sr-Latn-RS" sz="2000" dirty="0" smtClean="0"/>
              <a:t>Опсег </a:t>
            </a:r>
            <a:r>
              <a:rPr lang="sr-Latn-RS" sz="2000" dirty="0"/>
              <a:t>мерења се може проширити за више концентрације разблаживањем узорка. </a:t>
            </a:r>
            <a:endParaRPr lang="sr-Cyrl-RS" sz="2000" dirty="0" smtClean="0"/>
          </a:p>
          <a:p>
            <a:endParaRPr lang="sr-Cyrl-RS" sz="2000" dirty="0"/>
          </a:p>
          <a:p>
            <a:r>
              <a:rPr lang="sr-Latn-RS" sz="2000" dirty="0"/>
              <a:t>EPA Method 3015A – Microwave assisted acid digestion of aqueous samples and extracts </a:t>
            </a:r>
          </a:p>
          <a:p>
            <a:r>
              <a:rPr lang="sr-Latn-RS" sz="2000" dirty="0"/>
              <a:t>EPA Method 6010C – Inductively coupled plasma – atomic emission spectrometry</a:t>
            </a:r>
          </a:p>
          <a:p>
            <a:endParaRPr lang="sr-Latn-RS" sz="2000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1826567218"/>
      </p:ext>
    </p:extLst>
  </p:cSld>
  <p:clrMapOvr>
    <a:masterClrMapping/>
  </p:clrMapOvr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21191"/>
            <a:ext cx="896448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dirty="0"/>
              <a:t>Узорци се добро хомогенизују пре одређивања; ако садрже доста воде, треба их прво осушити у сушници ( воће, поврће и њихови производи ). </a:t>
            </a:r>
          </a:p>
          <a:p>
            <a:r>
              <a:rPr lang="sr-Latn-RS" sz="2400" dirty="0"/>
              <a:t>а) Припрема разарањем у микроталасној пећи (према упутству за рад микроталасне пећи , зависно од врсте намирнице </a:t>
            </a:r>
            <a:r>
              <a:rPr lang="sr-Latn-RS" sz="2400" dirty="0" smtClean="0"/>
              <a:t>)</a:t>
            </a:r>
            <a:endParaRPr lang="sr-Latn-RS" sz="2400" dirty="0"/>
          </a:p>
          <a:p>
            <a:endParaRPr lang="sr-Latn-RS" sz="2400" dirty="0"/>
          </a:p>
          <a:p>
            <a:r>
              <a:rPr lang="sr-Latn-RS" sz="2400" dirty="0"/>
              <a:t>б) Припрема сувим </a:t>
            </a:r>
            <a:r>
              <a:rPr lang="sr-Latn-RS" sz="2400" dirty="0" smtClean="0"/>
              <a:t>спаљивањем</a:t>
            </a:r>
            <a:endParaRPr lang="sr-Cyrl-RS" sz="2400" dirty="0" smtClean="0"/>
          </a:p>
          <a:p>
            <a:endParaRPr lang="sr-Cyrl-RS" sz="2400" dirty="0" smtClean="0"/>
          </a:p>
          <a:p>
            <a:r>
              <a:rPr lang="sr-Latn-RS" sz="2400" dirty="0"/>
              <a:t>Разарањем хране и хране за животиње на повишеној температури и притиску, уз додатак HNO3 и Н2О2, метали се преводе у растворни облик. Концентрација метала у узорку се одређује методом оптичке емисионе спектрометрије, на основу линеарне зависности концентрације и измереног интензитета емисије на апарату. </a:t>
            </a:r>
          </a:p>
          <a:p>
            <a:r>
              <a:rPr lang="sr-Latn-RS" sz="2400" dirty="0"/>
              <a:t>За сваку серију узорака неопходно је мерити слепу пробу и контролне (QC) узорке третиране истим поступкм припреме и истим аналитичким поступком као и узорци за анализу са фреквенцијом мониторинг датом у процедури </a:t>
            </a:r>
          </a:p>
        </p:txBody>
      </p:sp>
    </p:spTree>
    <p:extLst>
      <p:ext uri="{BB962C8B-B14F-4D97-AF65-F5344CB8AC3E}">
        <p14:creationId xmlns:p14="http://schemas.microsoft.com/office/powerpoint/2010/main" xmlns="" val="3992760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Text Box 2"/>
          <p:cNvSpPr txBox="1">
            <a:spLocks noChangeArrowheads="1"/>
          </p:cNvSpPr>
          <p:nvPr/>
        </p:nvSpPr>
        <p:spPr bwMode="auto">
          <a:xfrm>
            <a:off x="762000" y="1855788"/>
            <a:ext cx="7696200" cy="484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2800" b="1">
                <a:latin typeface="Times New Roman" pitchFamily="18" charset="0"/>
              </a:rPr>
              <a:t>ВИТАМИН </a:t>
            </a:r>
            <a:r>
              <a:rPr lang="fr-FR" sz="3200" b="1">
                <a:latin typeface="Times New Roman" pitchFamily="18" charset="0"/>
              </a:rPr>
              <a:t>А</a:t>
            </a:r>
            <a:r>
              <a:rPr lang="fr-FR" sz="2800" b="1">
                <a:latin typeface="Times New Roman" pitchFamily="18" charset="0"/>
              </a:rPr>
              <a:t> (</a:t>
            </a:r>
            <a:r>
              <a:rPr lang="fr-FR" sz="2800" b="1" i="1">
                <a:latin typeface="Times New Roman" pitchFamily="18" charset="0"/>
              </a:rPr>
              <a:t>РЕТИНОЛ</a:t>
            </a:r>
            <a:r>
              <a:rPr lang="fr-FR" sz="2800" b="1">
                <a:latin typeface="Times New Roman" pitchFamily="18" charset="0"/>
              </a:rPr>
              <a:t>) -</a:t>
            </a:r>
            <a:r>
              <a:rPr lang="fr-FR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/>
            <a:endParaRPr lang="fr-FR" sz="2800" b="1">
              <a:latin typeface="Times New Roman" pitchFamily="18" charset="0"/>
            </a:endParaRP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Витамин А и каротени су термостабилни и отпорни при уобичајеној обради.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Разара их дуже излагање сунчевој светлости и чување на ваздуху!</a:t>
            </a:r>
            <a:endParaRPr lang="en-US" sz="2400" b="1">
              <a:latin typeface="Times New Roman" pitchFamily="18" charset="0"/>
            </a:endParaRPr>
          </a:p>
          <a:p>
            <a:pPr algn="just"/>
            <a:r>
              <a:rPr lang="fr-FR" sz="2800" b="1">
                <a:latin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40349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323850" y="1063625"/>
            <a:ext cx="8640763" cy="536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2800" b="1" dirty="0">
                <a:latin typeface="Times New Roman" pitchFamily="18" charset="0"/>
              </a:rPr>
              <a:t>ВИТАМИН </a:t>
            </a:r>
            <a:r>
              <a:rPr lang="fr-FR" sz="3200" b="1" dirty="0">
                <a:latin typeface="Times New Roman" pitchFamily="18" charset="0"/>
              </a:rPr>
              <a:t>А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>
                <a:latin typeface="Times New Roman" pitchFamily="18" charset="0"/>
              </a:rPr>
              <a:t>РЕТИНОЛ</a:t>
            </a:r>
            <a:r>
              <a:rPr lang="fr-FR" sz="2800" b="1" dirty="0">
                <a:latin typeface="Times New Roman" pitchFamily="18" charset="0"/>
              </a:rPr>
              <a:t>) - 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садржај</a:t>
            </a:r>
            <a:r>
              <a:rPr lang="fr-FR" sz="2800" b="1" i="1" dirty="0">
                <a:latin typeface="Times New Roman" pitchFamily="18" charset="0"/>
              </a:rPr>
              <a:t> у </a:t>
            </a:r>
            <a:r>
              <a:rPr lang="fr-FR" sz="2800" b="1" i="1" dirty="0" err="1">
                <a:latin typeface="Times New Roman" pitchFamily="18" charset="0"/>
              </a:rPr>
              <a:t>храни</a:t>
            </a:r>
            <a:r>
              <a:rPr lang="fr-FR" sz="2800" b="1" i="1" dirty="0">
                <a:latin typeface="Times New Roman" pitchFamily="18" charset="0"/>
              </a:rPr>
              <a:t> и </a:t>
            </a:r>
            <a:r>
              <a:rPr lang="fr-FR" sz="2800" b="1" i="1" dirty="0" err="1">
                <a:latin typeface="Times New Roman" pitchFamily="18" charset="0"/>
              </a:rPr>
              <a:t>препоручени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унос</a:t>
            </a:r>
            <a:endParaRPr lang="fr-FR" sz="2800" b="1" i="1" dirty="0">
              <a:latin typeface="Times New Roman" pitchFamily="18" charset="0"/>
            </a:endParaRPr>
          </a:p>
          <a:p>
            <a:pPr algn="just"/>
            <a:endParaRPr lang="fr-FR" sz="1600" b="1" dirty="0">
              <a:latin typeface="Times New Roman" pitchFamily="18" charset="0"/>
            </a:endParaRPr>
          </a:p>
          <a:p>
            <a:pPr algn="just"/>
            <a:r>
              <a:rPr lang="fr-FR" sz="2800" b="1" dirty="0">
                <a:latin typeface="Times New Roman" pitchFamily="18" charset="0"/>
              </a:rPr>
              <a:t>ДНЕВНЕ ПОТРЕБЕ </a:t>
            </a:r>
          </a:p>
          <a:p>
            <a:pPr algn="just"/>
            <a:endParaRPr lang="fr-FR" b="1" dirty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Препорука</a:t>
            </a:r>
            <a:r>
              <a:rPr lang="fr-FR" sz="2800" b="1" dirty="0">
                <a:latin typeface="Times New Roman" pitchFamily="18" charset="0"/>
              </a:rPr>
              <a:t> СЗО </a:t>
            </a:r>
            <a:r>
              <a:rPr lang="fr-FR" sz="2800" b="1" dirty="0" err="1">
                <a:latin typeface="Times New Roman" pitchFamily="18" charset="0"/>
              </a:rPr>
              <a:t>за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одрасле</a:t>
            </a:r>
            <a:endParaRPr lang="fr-FR" sz="2800" b="1" dirty="0">
              <a:latin typeface="Times New Roman" pitchFamily="18" charset="0"/>
            </a:endParaRPr>
          </a:p>
          <a:p>
            <a:pPr lvl="2" algn="just"/>
            <a:r>
              <a:rPr lang="fr-FR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>
                <a:latin typeface="Times New Roman" pitchFamily="18" charset="0"/>
              </a:rPr>
              <a:t>500 </a:t>
            </a:r>
            <a:r>
              <a:rPr lang="en-US" sz="2800" b="1" dirty="0" err="1">
                <a:latin typeface="Times New Roman" pitchFamily="18" charset="0"/>
              </a:rPr>
              <a:t>до</a:t>
            </a:r>
            <a:r>
              <a:rPr lang="en-US" sz="2800" b="1" dirty="0">
                <a:latin typeface="Times New Roman" pitchFamily="18" charset="0"/>
              </a:rPr>
              <a:t> 600 </a:t>
            </a:r>
            <a:r>
              <a:rPr lang="fr-FR" sz="2800" b="1" dirty="0" smtClean="0">
                <a:latin typeface="Times New Roman" pitchFamily="18" charset="0"/>
              </a:rPr>
              <a:t>μ</a:t>
            </a:r>
            <a:r>
              <a:rPr lang="en-US" sz="2800" b="1" dirty="0" smtClean="0">
                <a:latin typeface="Times New Roman" pitchFamily="18" charset="0"/>
              </a:rPr>
              <a:t>g </a:t>
            </a:r>
            <a:r>
              <a:rPr lang="en-US" sz="2800" b="1" dirty="0">
                <a:latin typeface="Times New Roman" pitchFamily="18" charset="0"/>
              </a:rPr>
              <a:t>R</a:t>
            </a:r>
            <a:r>
              <a:rPr lang="en-US" sz="2800" b="1" dirty="0" smtClean="0">
                <a:latin typeface="Times New Roman" pitchFamily="18" charset="0"/>
              </a:rPr>
              <a:t>Е </a:t>
            </a:r>
            <a:r>
              <a:rPr lang="en-US" sz="2800" b="1" dirty="0">
                <a:latin typeface="Times New Roman" pitchFamily="18" charset="0"/>
              </a:rPr>
              <a:t>(</a:t>
            </a:r>
            <a:r>
              <a:rPr lang="en-US" sz="2800" b="1" i="1" dirty="0" err="1">
                <a:latin typeface="Times New Roman" pitchFamily="18" charset="0"/>
              </a:rPr>
              <a:t>ретинол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еквивалент</a:t>
            </a:r>
            <a:r>
              <a:rPr lang="en-US" sz="2800" b="1" dirty="0">
                <a:latin typeface="Times New Roman" pitchFamily="18" charset="0"/>
              </a:rPr>
              <a:t>)</a:t>
            </a: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Препоруке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америчких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стручњака</a:t>
            </a:r>
            <a:endParaRPr lang="en-US" sz="2800" b="1" dirty="0">
              <a:latin typeface="Times New Roman" pitchFamily="18" charset="0"/>
            </a:endParaRPr>
          </a:p>
          <a:p>
            <a:pPr lvl="2" algn="just"/>
            <a:r>
              <a:rPr lang="fr-FR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sr-Cyrl-RS" sz="2800" b="1" dirty="0" smtClean="0">
                <a:latin typeface="Symbol" pitchFamily="18" charset="2"/>
                <a:cs typeface="Times New Roman" pitchFamily="18" charset="0"/>
              </a:rPr>
              <a:t>700-</a:t>
            </a:r>
            <a:r>
              <a:rPr lang="fr-FR" sz="2800" b="1" dirty="0" smtClean="0">
                <a:latin typeface="Times New Roman" pitchFamily="18" charset="0"/>
              </a:rPr>
              <a:t>800 μ</a:t>
            </a:r>
            <a:r>
              <a:rPr lang="en-US" sz="2800" b="1" dirty="0" smtClean="0">
                <a:latin typeface="Times New Roman" pitchFamily="18" charset="0"/>
              </a:rPr>
              <a:t>g RЕ </a:t>
            </a:r>
            <a:r>
              <a:rPr lang="fr-FR" sz="2800" b="1" dirty="0" err="1" smtClean="0">
                <a:latin typeface="Times New Roman" pitchFamily="18" charset="0"/>
              </a:rPr>
              <a:t>жене</a:t>
            </a:r>
            <a:r>
              <a:rPr lang="sr-Cyrl-RS" sz="2800" b="1" dirty="0" smtClean="0">
                <a:latin typeface="Times New Roman" pitchFamily="18" charset="0"/>
              </a:rPr>
              <a:t>-2330 ИЈ</a:t>
            </a:r>
            <a:endParaRPr lang="fr-FR" sz="2800" b="1" dirty="0">
              <a:latin typeface="Times New Roman" pitchFamily="18" charset="0"/>
            </a:endParaRPr>
          </a:p>
          <a:p>
            <a:pPr lvl="2"/>
            <a:r>
              <a:rPr lang="fr-FR" sz="2800" b="1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sr-Cyrl-RS" sz="2800" b="1" dirty="0" smtClean="0">
                <a:latin typeface="Symbol" pitchFamily="18" charset="2"/>
                <a:cs typeface="Times New Roman" pitchFamily="18" charset="0"/>
              </a:rPr>
              <a:t>900-</a:t>
            </a:r>
            <a:r>
              <a:rPr lang="fr-FR" sz="2800" b="1" dirty="0" smtClean="0">
                <a:latin typeface="Times New Roman" pitchFamily="18" charset="0"/>
              </a:rPr>
              <a:t>1000 μ</a:t>
            </a:r>
            <a:r>
              <a:rPr lang="en-US" sz="2800" b="1" dirty="0" smtClean="0">
                <a:latin typeface="Times New Roman" pitchFamily="18" charset="0"/>
              </a:rPr>
              <a:t>g RЕ </a:t>
            </a:r>
            <a:r>
              <a:rPr lang="fr-FR" sz="2800" b="1" dirty="0" err="1" smtClean="0">
                <a:latin typeface="Times New Roman" pitchFamily="18" charset="0"/>
              </a:rPr>
              <a:t>мушкарци</a:t>
            </a:r>
            <a:r>
              <a:rPr lang="sr-Cyrl-RS" sz="2800" b="1" dirty="0" smtClean="0">
                <a:latin typeface="Times New Roman" pitchFamily="18" charset="0"/>
              </a:rPr>
              <a:t>-3000 ИЈ</a:t>
            </a:r>
            <a:endParaRPr lang="fr-FR" sz="2800" b="1" dirty="0">
              <a:latin typeface="Times New Roman" pitchFamily="18" charset="0"/>
            </a:endParaRPr>
          </a:p>
          <a:p>
            <a:pPr algn="just"/>
            <a:endParaRPr lang="fr-FR" b="1" dirty="0">
              <a:latin typeface="Times New Roman" pitchFamily="18" charset="0"/>
            </a:endParaRPr>
          </a:p>
          <a:p>
            <a:pPr algn="just"/>
            <a:r>
              <a:rPr lang="fr-FR" sz="2400" b="1" dirty="0">
                <a:latin typeface="Times New Roman" pitchFamily="18" charset="0"/>
              </a:rPr>
              <a:t>0,1 </a:t>
            </a:r>
            <a:r>
              <a:rPr lang="fr-FR" sz="2400" b="1" dirty="0" err="1" smtClean="0">
                <a:latin typeface="Times New Roman" pitchFamily="18" charset="0"/>
              </a:rPr>
              <a:t>μg</a:t>
            </a:r>
            <a:r>
              <a:rPr lang="fr-FR" sz="2400" b="1" dirty="0" smtClean="0">
                <a:latin typeface="Times New Roman" pitchFamily="18" charset="0"/>
              </a:rPr>
              <a:t> </a:t>
            </a:r>
            <a:r>
              <a:rPr lang="fr-FR" sz="2400" b="1" dirty="0">
                <a:latin typeface="Times New Roman" pitchFamily="18" charset="0"/>
              </a:rPr>
              <a:t>РЕ (</a:t>
            </a:r>
            <a:r>
              <a:rPr lang="fr-FR" sz="2400" b="1" i="1" dirty="0" err="1">
                <a:latin typeface="Times New Roman" pitchFamily="18" charset="0"/>
              </a:rPr>
              <a:t>ретинол</a:t>
            </a:r>
            <a:r>
              <a:rPr lang="fr-FR" sz="2400" b="1" i="1" dirty="0">
                <a:latin typeface="Times New Roman" pitchFamily="18" charset="0"/>
              </a:rPr>
              <a:t> </a:t>
            </a:r>
            <a:r>
              <a:rPr lang="fr-FR" sz="2400" b="1" i="1" dirty="0" err="1">
                <a:latin typeface="Times New Roman" pitchFamily="18" charset="0"/>
              </a:rPr>
              <a:t>еквивалент</a:t>
            </a:r>
            <a:r>
              <a:rPr lang="fr-FR" sz="2400" b="1" dirty="0">
                <a:latin typeface="Times New Roman" pitchFamily="18" charset="0"/>
              </a:rPr>
              <a:t>) </a:t>
            </a:r>
            <a:r>
              <a:rPr lang="fr-FR" sz="2400" b="1" dirty="0" err="1">
                <a:latin typeface="Times New Roman" pitchFamily="18" charset="0"/>
              </a:rPr>
              <a:t>је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једнак</a:t>
            </a:r>
            <a:r>
              <a:rPr lang="fr-FR" sz="2400" b="1" dirty="0">
                <a:latin typeface="Times New Roman" pitchFamily="18" charset="0"/>
              </a:rPr>
              <a:t> 1,0 </a:t>
            </a:r>
            <a:r>
              <a:rPr lang="fr-FR" sz="2400" b="1" dirty="0" err="1" smtClean="0">
                <a:latin typeface="Times New Roman" pitchFamily="18" charset="0"/>
              </a:rPr>
              <a:t>μg</a:t>
            </a:r>
            <a:r>
              <a:rPr lang="fr-FR" sz="2400" b="1" dirty="0" smtClean="0">
                <a:latin typeface="Times New Roman" pitchFamily="18" charset="0"/>
              </a:rPr>
              <a:t>  </a:t>
            </a:r>
            <a:r>
              <a:rPr lang="fr-FR" sz="2400" b="1" dirty="0" err="1">
                <a:latin typeface="Times New Roman" pitchFamily="18" charset="0"/>
              </a:rPr>
              <a:t>ретинола</a:t>
            </a:r>
            <a:r>
              <a:rPr lang="fr-FR" sz="2400" b="1" dirty="0">
                <a:latin typeface="Times New Roman" pitchFamily="18" charset="0"/>
              </a:rPr>
              <a:t>, </a:t>
            </a:r>
            <a:r>
              <a:rPr lang="fr-FR" sz="2400" b="1" dirty="0" err="1">
                <a:latin typeface="Times New Roman" pitchFamily="18" charset="0"/>
              </a:rPr>
              <a:t>односно</a:t>
            </a:r>
            <a:r>
              <a:rPr lang="fr-FR" sz="2400" b="1" dirty="0">
                <a:latin typeface="Times New Roman" pitchFamily="18" charset="0"/>
              </a:rPr>
              <a:t> 6,0 </a:t>
            </a:r>
            <a:r>
              <a:rPr lang="fr-FR" sz="2400" b="1" dirty="0" err="1" smtClean="0">
                <a:latin typeface="Times New Roman" pitchFamily="18" charset="0"/>
              </a:rPr>
              <a:t>μg</a:t>
            </a:r>
            <a:r>
              <a:rPr lang="fr-FR" sz="2400" b="1" dirty="0" smtClean="0">
                <a:latin typeface="Times New Roman" pitchFamily="18" charset="0"/>
              </a:rPr>
              <a:t>  β-</a:t>
            </a:r>
            <a:r>
              <a:rPr lang="fr-FR" sz="2400" b="1" dirty="0" err="1" smtClean="0">
                <a:latin typeface="Times New Roman" pitchFamily="18" charset="0"/>
              </a:rPr>
              <a:t>карот</a:t>
            </a:r>
            <a:r>
              <a:rPr lang="sr-Cyrl-RS" sz="2400" b="1" dirty="0" smtClean="0">
                <a:latin typeface="Times New Roman" pitchFamily="18" charset="0"/>
              </a:rPr>
              <a:t>е</a:t>
            </a:r>
            <a:r>
              <a:rPr lang="fr-FR" sz="2400" b="1" dirty="0" err="1" smtClean="0">
                <a:latin typeface="Times New Roman" pitchFamily="18" charset="0"/>
              </a:rPr>
              <a:t>на</a:t>
            </a:r>
            <a:endParaRPr lang="fr-FR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749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Text Box 2"/>
          <p:cNvSpPr txBox="1">
            <a:spLocks noChangeArrowheads="1"/>
          </p:cNvSpPr>
          <p:nvPr/>
        </p:nvSpPr>
        <p:spPr bwMode="auto">
          <a:xfrm>
            <a:off x="762000" y="476672"/>
            <a:ext cx="7696200" cy="655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2800" b="1" dirty="0">
                <a:latin typeface="Times New Roman" pitchFamily="18" charset="0"/>
              </a:rPr>
              <a:t>ВИТАМИН </a:t>
            </a:r>
            <a:r>
              <a:rPr lang="fr-FR" sz="3200" b="1" dirty="0">
                <a:latin typeface="Times New Roman" pitchFamily="18" charset="0"/>
              </a:rPr>
              <a:t>А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>
                <a:latin typeface="Times New Roman" pitchFamily="18" charset="0"/>
              </a:rPr>
              <a:t>РЕТИНОЛ</a:t>
            </a:r>
            <a:r>
              <a:rPr lang="fr-FR" sz="2800" b="1" dirty="0">
                <a:latin typeface="Times New Roman" pitchFamily="18" charset="0"/>
              </a:rPr>
              <a:t>) И ЗДРАВЉЕ</a:t>
            </a:r>
            <a:endParaRPr lang="fr-FR" sz="2800" b="1" i="1" dirty="0">
              <a:latin typeface="Times New Roman" pitchFamily="18" charset="0"/>
            </a:endParaRPr>
          </a:p>
          <a:p>
            <a:pPr algn="just"/>
            <a:endParaRPr lang="fr-FR" sz="2400" b="1" i="1" dirty="0">
              <a:latin typeface="Times New Roman" pitchFamily="18" charset="0"/>
            </a:endParaRPr>
          </a:p>
          <a:p>
            <a:pPr algn="just"/>
            <a:r>
              <a:rPr lang="fr-FR" sz="2800" b="1" i="1" dirty="0" err="1" smtClean="0">
                <a:latin typeface="Times New Roman" pitchFamily="18" charset="0"/>
              </a:rPr>
              <a:t>Дефицит</a:t>
            </a:r>
            <a:endParaRPr lang="fr-FR" sz="2800" b="1" i="1" dirty="0">
              <a:latin typeface="Times New Roman" pitchFamily="18" charset="0"/>
            </a:endParaRPr>
          </a:p>
          <a:p>
            <a:pPr algn="just"/>
            <a:endParaRPr lang="fr-FR" sz="2800" b="1" dirty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Недостатак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витамина</a:t>
            </a:r>
            <a:r>
              <a:rPr lang="fr-FR" sz="2800" b="1" dirty="0">
                <a:latin typeface="Times New Roman" pitchFamily="18" charset="0"/>
              </a:rPr>
              <a:t> А:</a:t>
            </a:r>
          </a:p>
          <a:p>
            <a:pPr algn="just"/>
            <a:r>
              <a:rPr lang="sr-Cyrl-RS" sz="2800" b="1" dirty="0" smtClean="0">
                <a:latin typeface="Times New Roman" pitchFamily="18" charset="0"/>
              </a:rPr>
              <a:t>Слабовидост у мраку-</a:t>
            </a:r>
            <a:r>
              <a:rPr lang="en-US" sz="2800" b="1" dirty="0" err="1" smtClean="0">
                <a:latin typeface="Times New Roman" pitchFamily="18" charset="0"/>
              </a:rPr>
              <a:t>Kseroftalmia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sr-Cyrl-RS" sz="2800" b="1" dirty="0" smtClean="0">
                <a:latin typeface="Times New Roman" pitchFamily="18" charset="0"/>
              </a:rPr>
              <a:t>(атрофија периокуларних жлезда, хиперкератоза вежњаче, упала и оток рожњаче, последице-инфекција, улцерација, трајно слепило)</a:t>
            </a:r>
            <a:endParaRPr lang="fr-FR" sz="28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fr-FR" sz="2800" b="1" dirty="0" err="1">
                <a:latin typeface="Times New Roman" pitchFamily="18" charset="0"/>
              </a:rPr>
              <a:t>угрожава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вид</a:t>
            </a:r>
            <a:r>
              <a:rPr lang="fr-FR" sz="2800" b="1" dirty="0">
                <a:latin typeface="Times New Roman" pitchFamily="18" charset="0"/>
              </a:rPr>
              <a:t>, </a:t>
            </a:r>
            <a:r>
              <a:rPr lang="fr-FR" sz="2800" b="1" dirty="0" err="1">
                <a:latin typeface="Times New Roman" pitchFamily="18" charset="0"/>
              </a:rPr>
              <a:t>раст</a:t>
            </a:r>
            <a:r>
              <a:rPr lang="fr-FR" sz="2800" b="1" dirty="0">
                <a:latin typeface="Times New Roman" pitchFamily="18" charset="0"/>
              </a:rPr>
              <a:t> и </a:t>
            </a:r>
            <a:r>
              <a:rPr lang="fr-FR" sz="2800" b="1" dirty="0" err="1">
                <a:latin typeface="Times New Roman" pitchFamily="18" charset="0"/>
              </a:rPr>
              <a:t>развој</a:t>
            </a:r>
            <a:endParaRPr lang="fr-FR" sz="28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fr-FR" sz="2800" b="1" dirty="0" err="1">
                <a:latin typeface="Times New Roman" pitchFamily="18" charset="0"/>
              </a:rPr>
              <a:t>губитак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апетита</a:t>
            </a:r>
            <a:endParaRPr lang="fr-FR" sz="28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fr-FR" sz="2800" b="1" dirty="0" err="1">
                <a:latin typeface="Times New Roman" pitchFamily="18" charset="0"/>
              </a:rPr>
              <a:t>доводи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до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склоности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ка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инфекцијама</a:t>
            </a:r>
            <a:r>
              <a:rPr lang="fr-FR" sz="2800" b="1" dirty="0">
                <a:latin typeface="Times New Roman" pitchFamily="18" charset="0"/>
              </a:rPr>
              <a:t>, </a:t>
            </a:r>
            <a:r>
              <a:rPr lang="fr-FR" sz="2800" b="1" dirty="0" err="1">
                <a:latin typeface="Times New Roman" pitchFamily="18" charset="0"/>
              </a:rPr>
              <a:t>анемији</a:t>
            </a:r>
            <a:r>
              <a:rPr lang="fr-FR" sz="2800" b="1" dirty="0">
                <a:latin typeface="Times New Roman" pitchFamily="18" charset="0"/>
              </a:rPr>
              <a:t> и </a:t>
            </a:r>
            <a:r>
              <a:rPr lang="fr-FR" sz="2800" b="1" dirty="0" err="1" smtClean="0">
                <a:latin typeface="Times New Roman" pitchFamily="18" charset="0"/>
              </a:rPr>
              <a:t>др</a:t>
            </a:r>
            <a:endParaRPr lang="sr-Cyrl-RS" sz="28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sr-Cyrl-RS" sz="2800" b="1" dirty="0" smtClean="0">
                <a:latin typeface="Times New Roman" pitchFamily="18" charset="0"/>
              </a:rPr>
              <a:t>промене на кожи-хиперкератозе и инфекције</a:t>
            </a:r>
            <a:endParaRPr lang="fr-FR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255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Text Box 2"/>
          <p:cNvSpPr txBox="1">
            <a:spLocks noChangeArrowheads="1"/>
          </p:cNvSpPr>
          <p:nvPr/>
        </p:nvSpPr>
        <p:spPr bwMode="auto">
          <a:xfrm>
            <a:off x="762000" y="476672"/>
            <a:ext cx="7696200" cy="569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2800" b="1" dirty="0">
                <a:latin typeface="Times New Roman" pitchFamily="18" charset="0"/>
              </a:rPr>
              <a:t>ВИТАМИН </a:t>
            </a:r>
            <a:r>
              <a:rPr lang="fr-FR" sz="3200" b="1" dirty="0">
                <a:latin typeface="Times New Roman" pitchFamily="18" charset="0"/>
              </a:rPr>
              <a:t>А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>
                <a:latin typeface="Times New Roman" pitchFamily="18" charset="0"/>
              </a:rPr>
              <a:t>РЕТИНОЛ</a:t>
            </a:r>
            <a:r>
              <a:rPr lang="fr-FR" sz="2800" b="1" dirty="0">
                <a:latin typeface="Times New Roman" pitchFamily="18" charset="0"/>
              </a:rPr>
              <a:t>) И ЗДРАВЉЕ</a:t>
            </a:r>
            <a:endParaRPr lang="fr-FR" sz="2800" b="1" i="1" dirty="0">
              <a:latin typeface="Times New Roman" pitchFamily="18" charset="0"/>
            </a:endParaRPr>
          </a:p>
          <a:p>
            <a:pPr algn="just"/>
            <a:endParaRPr lang="fr-FR" sz="2400" b="1" i="1" dirty="0">
              <a:latin typeface="Times New Roman" pitchFamily="18" charset="0"/>
            </a:endParaRPr>
          </a:p>
          <a:p>
            <a:pPr algn="just"/>
            <a:r>
              <a:rPr lang="sr-Cyrl-RS" sz="2800" b="1" i="1" dirty="0" smtClean="0">
                <a:latin typeface="Times New Roman" pitchFamily="18" charset="0"/>
              </a:rPr>
              <a:t>СУФИЦИТ</a:t>
            </a:r>
            <a:r>
              <a:rPr lang="fr-FR" sz="2800" b="1" dirty="0" smtClean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витамина</a:t>
            </a:r>
            <a:r>
              <a:rPr lang="fr-FR" sz="2800" b="1" dirty="0">
                <a:latin typeface="Times New Roman" pitchFamily="18" charset="0"/>
              </a:rPr>
              <a:t> А</a:t>
            </a:r>
            <a:r>
              <a:rPr lang="fr-FR" sz="2800" b="1" dirty="0" smtClean="0">
                <a:latin typeface="Times New Roman" pitchFamily="18" charset="0"/>
              </a:rPr>
              <a:t>:</a:t>
            </a:r>
            <a:endParaRPr lang="sr-Cyrl-RS" sz="2800" b="1" dirty="0" smtClean="0">
              <a:latin typeface="Times New Roman" pitchFamily="18" charset="0"/>
            </a:endParaRPr>
          </a:p>
          <a:p>
            <a:pPr algn="just"/>
            <a:endParaRPr lang="sr-Cyrl-RS" sz="2800" b="1" dirty="0">
              <a:latin typeface="Times New Roman" pitchFamily="18" charset="0"/>
            </a:endParaRPr>
          </a:p>
          <a:p>
            <a:pPr algn="just"/>
            <a:endParaRPr lang="sr-Cyrl-RS" sz="2800" b="1" dirty="0" smtClean="0">
              <a:latin typeface="Times New Roman" pitchFamily="18" charset="0"/>
            </a:endParaRPr>
          </a:p>
          <a:p>
            <a:pPr algn="just"/>
            <a:r>
              <a:rPr lang="sr-Cyrl-RS" sz="2800" b="1" dirty="0" smtClean="0">
                <a:latin typeface="Times New Roman" pitchFamily="18" charset="0"/>
              </a:rPr>
              <a:t>ОГРУБЕЛА КОЖА</a:t>
            </a:r>
          </a:p>
          <a:p>
            <a:pPr algn="just"/>
            <a:r>
              <a:rPr lang="sr-Cyrl-RS" sz="2800" b="1" dirty="0" smtClean="0">
                <a:latin typeface="Times New Roman" pitchFamily="18" charset="0"/>
              </a:rPr>
              <a:t>МУКА, ПОВРАЋАЊЕ</a:t>
            </a:r>
          </a:p>
          <a:p>
            <a:pPr algn="just"/>
            <a:r>
              <a:rPr lang="sr-Cyrl-RS" sz="2800" b="1" dirty="0" smtClean="0">
                <a:latin typeface="Times New Roman" pitchFamily="18" charset="0"/>
              </a:rPr>
              <a:t>УВЕЋАЊЕ ЈЕТРЕ, МРШАВЉЕЊЕ</a:t>
            </a:r>
          </a:p>
          <a:p>
            <a:pPr algn="just"/>
            <a:r>
              <a:rPr lang="sr-Cyrl-RS" sz="2800" b="1" dirty="0" smtClean="0">
                <a:latin typeface="Times New Roman" pitchFamily="18" charset="0"/>
              </a:rPr>
              <a:t>БОЛОВИ У ЗГЛОБОВИМА</a:t>
            </a:r>
          </a:p>
          <a:p>
            <a:pPr algn="just"/>
            <a:r>
              <a:rPr lang="sr-Cyrl-RS" sz="2800" b="1" dirty="0" smtClean="0">
                <a:latin typeface="Times New Roman" pitchFamily="18" charset="0"/>
              </a:rPr>
              <a:t>ГЛАВОБОЉА</a:t>
            </a:r>
          </a:p>
          <a:p>
            <a:pPr algn="just"/>
            <a:endParaRPr lang="sr-Cyrl-RS" sz="2800" b="1" dirty="0">
              <a:latin typeface="Times New Roman" pitchFamily="18" charset="0"/>
            </a:endParaRPr>
          </a:p>
          <a:p>
            <a:pPr algn="just"/>
            <a:r>
              <a:rPr lang="sr-Cyrl-RS" sz="2800" b="1" dirty="0" smtClean="0">
                <a:latin typeface="Times New Roman" pitchFamily="18" charset="0"/>
              </a:rPr>
              <a:t>ПОСЕБНА ОПАСНОСТ ПО ПЛОД У ТРУДНОЋИ!</a:t>
            </a:r>
            <a:endParaRPr lang="fr-FR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775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Text Box 2"/>
          <p:cNvSpPr txBox="1">
            <a:spLocks noChangeArrowheads="1"/>
          </p:cNvSpPr>
          <p:nvPr/>
        </p:nvSpPr>
        <p:spPr bwMode="auto">
          <a:xfrm>
            <a:off x="755650" y="1628775"/>
            <a:ext cx="769620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2800" b="1" dirty="0">
                <a:latin typeface="Times New Roman" pitchFamily="18" charset="0"/>
              </a:rPr>
              <a:t>ВИТАМИН </a:t>
            </a:r>
            <a:r>
              <a:rPr lang="fr-FR" sz="3200" b="1" dirty="0" smtClean="0">
                <a:latin typeface="Times New Roman" pitchFamily="18" charset="0"/>
              </a:rPr>
              <a:t>D</a:t>
            </a:r>
            <a:r>
              <a:rPr lang="fr-FR" sz="2800" b="1" dirty="0" smtClean="0">
                <a:latin typeface="Times New Roman" pitchFamily="18" charset="0"/>
              </a:rPr>
              <a:t> </a:t>
            </a:r>
            <a:r>
              <a:rPr lang="fr-FR" sz="2800" b="1" dirty="0">
                <a:latin typeface="Times New Roman" pitchFamily="18" charset="0"/>
              </a:rPr>
              <a:t>(</a:t>
            </a:r>
            <a:r>
              <a:rPr lang="fr-FR" sz="2800" b="1" i="1" dirty="0">
                <a:latin typeface="Times New Roman" pitchFamily="18" charset="0"/>
              </a:rPr>
              <a:t>KALCIFEROЛ</a:t>
            </a:r>
            <a:r>
              <a:rPr lang="fr-FR" sz="2800" b="1" dirty="0">
                <a:latin typeface="Times New Roman" pitchFamily="18" charset="0"/>
              </a:rPr>
              <a:t>) - </a:t>
            </a:r>
            <a:r>
              <a:rPr lang="fr-FR" sz="2800" b="1" i="1" dirty="0" err="1">
                <a:latin typeface="Times New Roman" pitchFamily="18" charset="0"/>
              </a:rPr>
              <a:t>значај</a:t>
            </a:r>
            <a:endParaRPr lang="fr-FR" sz="2400" b="1" i="1" dirty="0">
              <a:latin typeface="Times New Roman" pitchFamily="18" charset="0"/>
            </a:endParaRPr>
          </a:p>
          <a:p>
            <a:pPr algn="just"/>
            <a:endParaRPr lang="fr-FR" sz="2400" b="1" dirty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Витамин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 smtClean="0">
                <a:latin typeface="Times New Roman" pitchFamily="18" charset="0"/>
              </a:rPr>
              <a:t>Дe</a:t>
            </a:r>
            <a:r>
              <a:rPr lang="fr-FR" sz="2800" b="1" dirty="0" smtClean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је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генеричко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име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за</a:t>
            </a:r>
            <a:r>
              <a:rPr lang="fr-FR" sz="2800" b="1" dirty="0">
                <a:latin typeface="Times New Roman" pitchFamily="18" charset="0"/>
              </a:rPr>
              <a:t> 2 </a:t>
            </a:r>
            <a:r>
              <a:rPr lang="fr-FR" sz="2800" b="1" dirty="0" err="1">
                <a:latin typeface="Times New Roman" pitchFamily="18" charset="0"/>
              </a:rPr>
              <a:t>молекула</a:t>
            </a:r>
            <a:endParaRPr lang="fr-FR" sz="2800" b="1" dirty="0">
              <a:latin typeface="Times New Roman" pitchFamily="18" charset="0"/>
            </a:endParaRPr>
          </a:p>
          <a:p>
            <a:pPr algn="just"/>
            <a:endParaRPr lang="fr-FR" sz="2800" b="1" dirty="0">
              <a:latin typeface="Times New Roman" pitchFamily="18" charset="0"/>
            </a:endParaRPr>
          </a:p>
          <a:p>
            <a:pPr lvl="2" algn="just"/>
            <a:r>
              <a:rPr lang="fr-FR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dirty="0" err="1">
                <a:latin typeface="Times New Roman" pitchFamily="18" charset="0"/>
              </a:rPr>
              <a:t>ергокалциферол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smtClean="0">
                <a:latin typeface="Times New Roman" pitchFamily="18" charset="0"/>
              </a:rPr>
              <a:t>(</a:t>
            </a:r>
            <a:r>
              <a:rPr lang="fr-FR" sz="2800" b="1" i="1" dirty="0" smtClean="0">
                <a:latin typeface="Times New Roman" pitchFamily="18" charset="0"/>
              </a:rPr>
              <a:t>D</a:t>
            </a:r>
            <a:r>
              <a:rPr lang="fr-FR" sz="2800" b="1" i="1" baseline="-25000" dirty="0" smtClean="0">
                <a:latin typeface="Times New Roman" pitchFamily="18" charset="0"/>
              </a:rPr>
              <a:t>2</a:t>
            </a:r>
            <a:r>
              <a:rPr lang="fr-FR" sz="2800" b="1" dirty="0">
                <a:latin typeface="Times New Roman" pitchFamily="18" charset="0"/>
              </a:rPr>
              <a:t>)  </a:t>
            </a:r>
          </a:p>
          <a:p>
            <a:pPr lvl="2"/>
            <a:r>
              <a:rPr lang="fr-FR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dirty="0" err="1">
                <a:latin typeface="Times New Roman" pitchFamily="18" charset="0"/>
              </a:rPr>
              <a:t>холекалциферол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smtClean="0">
                <a:latin typeface="Times New Roman" pitchFamily="18" charset="0"/>
              </a:rPr>
              <a:t>(</a:t>
            </a:r>
            <a:r>
              <a:rPr lang="fr-FR" sz="2800" b="1" i="1" dirty="0" smtClean="0">
                <a:latin typeface="Times New Roman" pitchFamily="18" charset="0"/>
              </a:rPr>
              <a:t>D</a:t>
            </a:r>
            <a:r>
              <a:rPr lang="fr-FR" sz="2800" b="1" i="1" baseline="-25000" dirty="0" smtClean="0">
                <a:latin typeface="Times New Roman" pitchFamily="18" charset="0"/>
              </a:rPr>
              <a:t>3</a:t>
            </a:r>
            <a:r>
              <a:rPr lang="fr-FR" sz="2800" b="1" dirty="0">
                <a:latin typeface="Times New Roman" pitchFamily="18" charset="0"/>
              </a:rPr>
              <a:t>) </a:t>
            </a:r>
          </a:p>
          <a:p>
            <a:pPr algn="just"/>
            <a:endParaRPr lang="fr-FR" sz="2800" b="1" dirty="0">
              <a:latin typeface="Times New Roman" pitchFamily="18" charset="0"/>
            </a:endParaRPr>
          </a:p>
          <a:p>
            <a:pPr algn="just"/>
            <a:r>
              <a:rPr lang="fr-FR" sz="2800" b="1" dirty="0" err="1" smtClean="0">
                <a:latin typeface="Times New Roman" pitchFamily="18" charset="0"/>
              </a:rPr>
              <a:t>Витамин</a:t>
            </a:r>
            <a:r>
              <a:rPr lang="fr-FR" sz="2800" b="1" dirty="0" smtClean="0">
                <a:latin typeface="Times New Roman" pitchFamily="18" charset="0"/>
              </a:rPr>
              <a:t> D </a:t>
            </a:r>
            <a:r>
              <a:rPr lang="fr-FR" sz="2800" b="1" dirty="0" err="1">
                <a:latin typeface="Times New Roman" pitchFamily="18" charset="0"/>
              </a:rPr>
              <a:t>најзначајнији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је</a:t>
            </a:r>
            <a:r>
              <a:rPr lang="fr-FR" sz="2800" b="1" dirty="0">
                <a:latin typeface="Times New Roman" pitchFamily="18" charset="0"/>
              </a:rPr>
              <a:t> у </a:t>
            </a:r>
            <a:r>
              <a:rPr lang="fr-FR" sz="2800" b="1" dirty="0" err="1">
                <a:latin typeface="Times New Roman" pitchFamily="18" charset="0"/>
              </a:rPr>
              <a:t>метаболизму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калцијума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 err="1">
                <a:latin typeface="Times New Roman" pitchFamily="18" charset="0"/>
              </a:rPr>
              <a:t>повећава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апсорпцију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калцијума</a:t>
            </a:r>
            <a:r>
              <a:rPr lang="fr-FR" sz="2800" b="1" i="1" dirty="0">
                <a:latin typeface="Times New Roman" pitchFamily="18" charset="0"/>
              </a:rPr>
              <a:t> у </a:t>
            </a:r>
            <a:r>
              <a:rPr lang="fr-FR" sz="2800" b="1" i="1" dirty="0" err="1">
                <a:latin typeface="Times New Roman" pitchFamily="18" charset="0"/>
              </a:rPr>
              <a:t>танком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цреву</a:t>
            </a:r>
            <a:r>
              <a:rPr lang="fr-FR" sz="2800" b="1" i="1" dirty="0">
                <a:latin typeface="Times New Roman" pitchFamily="18" charset="0"/>
              </a:rPr>
              <a:t> и </a:t>
            </a:r>
            <a:r>
              <a:rPr lang="fr-FR" sz="2800" b="1" i="1" dirty="0" err="1">
                <a:latin typeface="Times New Roman" pitchFamily="18" charset="0"/>
              </a:rPr>
              <a:t>ресорпцију</a:t>
            </a:r>
            <a:r>
              <a:rPr lang="fr-FR" sz="2800" b="1" i="1" dirty="0">
                <a:latin typeface="Times New Roman" pitchFamily="18" charset="0"/>
              </a:rPr>
              <a:t> у </a:t>
            </a:r>
            <a:r>
              <a:rPr lang="fr-FR" sz="2800" b="1" i="1" dirty="0" err="1">
                <a:latin typeface="Times New Roman" pitchFamily="18" charset="0"/>
              </a:rPr>
              <a:t>костима</a:t>
            </a:r>
            <a:r>
              <a:rPr lang="fr-FR" sz="2800" b="1" i="1" dirty="0">
                <a:latin typeface="Times New Roman" pitchFamily="18" charset="0"/>
              </a:rPr>
              <a:t>, </a:t>
            </a:r>
            <a:r>
              <a:rPr lang="fr-FR" sz="2800" b="1" i="1" dirty="0" err="1">
                <a:latin typeface="Times New Roman" pitchFamily="18" charset="0"/>
              </a:rPr>
              <a:t>одржава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ниво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калцијума</a:t>
            </a:r>
            <a:r>
              <a:rPr lang="fr-FR" sz="2800" b="1" i="1" dirty="0">
                <a:latin typeface="Times New Roman" pitchFamily="18" charset="0"/>
              </a:rPr>
              <a:t> у </a:t>
            </a:r>
            <a:r>
              <a:rPr lang="fr-FR" sz="2800" b="1" i="1" dirty="0" err="1">
                <a:latin typeface="Times New Roman" pitchFamily="18" charset="0"/>
              </a:rPr>
              <a:t>плазми</a:t>
            </a:r>
            <a:r>
              <a:rPr lang="fr-FR" sz="2800" b="1" dirty="0">
                <a:latin typeface="Times New Roman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268880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Text Box 2"/>
          <p:cNvSpPr txBox="1">
            <a:spLocks noChangeArrowheads="1"/>
          </p:cNvSpPr>
          <p:nvPr/>
        </p:nvSpPr>
        <p:spPr bwMode="auto">
          <a:xfrm>
            <a:off x="1187624" y="1484784"/>
            <a:ext cx="6858000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fr-FR" sz="3200" b="1" dirty="0" err="1">
                <a:latin typeface="Times New Roman" pitchFamily="18" charset="0"/>
              </a:rPr>
              <a:t>Витамини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су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</a:rPr>
              <a:t>група </a:t>
            </a:r>
            <a:r>
              <a:rPr lang="fr-FR" sz="3200" b="1" dirty="0" err="1" smtClean="0">
                <a:latin typeface="Times New Roman" pitchFamily="18" charset="0"/>
              </a:rPr>
              <a:t>органск</a:t>
            </a:r>
            <a:r>
              <a:rPr lang="sr-Cyrl-RS" sz="3200" b="1" dirty="0" smtClean="0">
                <a:latin typeface="Times New Roman" pitchFamily="18" charset="0"/>
              </a:rPr>
              <a:t>их</a:t>
            </a:r>
            <a:r>
              <a:rPr lang="fr-FR" sz="3200" b="1" dirty="0" smtClean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једињења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која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се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не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стварају</a:t>
            </a:r>
            <a:r>
              <a:rPr lang="fr-FR" sz="3200" b="1" dirty="0">
                <a:latin typeface="Times New Roman" pitchFamily="18" charset="0"/>
              </a:rPr>
              <a:t> у </a:t>
            </a:r>
            <a:r>
              <a:rPr lang="fr-FR" sz="3200" b="1" dirty="0" err="1">
                <a:latin typeface="Times New Roman" pitchFamily="18" charset="0"/>
              </a:rPr>
              <a:t>организму</a:t>
            </a:r>
            <a:r>
              <a:rPr lang="fr-FR" sz="3200" b="1" dirty="0">
                <a:latin typeface="Times New Roman" pitchFamily="18" charset="0"/>
              </a:rPr>
              <a:t>, </a:t>
            </a:r>
            <a:r>
              <a:rPr lang="fr-FR" sz="3200" b="1" dirty="0" err="1">
                <a:latin typeface="Times New Roman" pitchFamily="18" charset="0"/>
              </a:rPr>
              <a:t>већ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се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морају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>
                <a:latin typeface="Times New Roman" pitchFamily="18" charset="0"/>
              </a:rPr>
              <a:t>уносити</a:t>
            </a:r>
            <a:r>
              <a:rPr lang="fr-FR" sz="3200" b="1" dirty="0">
                <a:latin typeface="Times New Roman" pitchFamily="18" charset="0"/>
              </a:rPr>
              <a:t> </a:t>
            </a:r>
            <a:r>
              <a:rPr lang="fr-FR" sz="3200" b="1" dirty="0" err="1" smtClean="0">
                <a:latin typeface="Times New Roman" pitchFamily="18" charset="0"/>
              </a:rPr>
              <a:t>храном</a:t>
            </a:r>
            <a:r>
              <a:rPr lang="sr-Cyrl-RS" sz="3200" b="1" dirty="0" smtClean="0">
                <a:latin typeface="Times New Roman" pitchFamily="18" charset="0"/>
              </a:rPr>
              <a:t> (или суплементима), неопходни су организму у изузетно малим количинама за правилан раст и развој, репродуксцију, различите метаболичке функције и процесе.</a:t>
            </a:r>
            <a:endParaRPr lang="fr-FR" sz="3200" b="1" dirty="0"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09024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Text Box 2"/>
          <p:cNvSpPr txBox="1">
            <a:spLocks noChangeArrowheads="1"/>
          </p:cNvSpPr>
          <p:nvPr/>
        </p:nvSpPr>
        <p:spPr bwMode="auto">
          <a:xfrm>
            <a:off x="900113" y="1412875"/>
            <a:ext cx="769620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2800" b="1" dirty="0">
                <a:latin typeface="Times New Roman" pitchFamily="18" charset="0"/>
              </a:rPr>
              <a:t>ВИТАМИН </a:t>
            </a:r>
            <a:r>
              <a:rPr lang="fr-FR" sz="2800" b="1" dirty="0" smtClean="0">
                <a:latin typeface="Times New Roman" pitchFamily="18" charset="0"/>
              </a:rPr>
              <a:t>D </a:t>
            </a:r>
            <a:r>
              <a:rPr lang="fr-FR" sz="2800" b="1" dirty="0">
                <a:latin typeface="Times New Roman" pitchFamily="18" charset="0"/>
              </a:rPr>
              <a:t>(</a:t>
            </a:r>
            <a:r>
              <a:rPr lang="fr-FR" sz="2800" b="1" i="1" dirty="0">
                <a:latin typeface="Times New Roman" pitchFamily="18" charset="0"/>
              </a:rPr>
              <a:t>КАЛЦИФЕРОЛ</a:t>
            </a:r>
            <a:r>
              <a:rPr lang="fr-FR" sz="2800" b="1" dirty="0">
                <a:latin typeface="Times New Roman" pitchFamily="18" charset="0"/>
              </a:rPr>
              <a:t>) - </a:t>
            </a:r>
            <a:r>
              <a:rPr lang="fr-FR" sz="2800" b="1" i="1" dirty="0" err="1">
                <a:latin typeface="Times New Roman" pitchFamily="18" charset="0"/>
              </a:rPr>
              <a:t>улога</a:t>
            </a:r>
            <a:endParaRPr lang="fr-FR" sz="2400" b="1" i="1" dirty="0">
              <a:latin typeface="Times New Roman" pitchFamily="18" charset="0"/>
            </a:endParaRPr>
          </a:p>
          <a:p>
            <a:pPr algn="just"/>
            <a:endParaRPr lang="fr-FR" sz="2400" b="1" dirty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Данас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зна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да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витамин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smtClean="0">
                <a:latin typeface="Times New Roman" pitchFamily="18" charset="0"/>
              </a:rPr>
              <a:t>D, </a:t>
            </a:r>
            <a:r>
              <a:rPr lang="fr-FR" sz="2800" b="1" dirty="0" err="1">
                <a:latin typeface="Times New Roman" pitchFamily="18" charset="0"/>
              </a:rPr>
              <a:t>поред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витамина</a:t>
            </a:r>
            <a:r>
              <a:rPr lang="fr-FR" sz="2800" b="1" dirty="0">
                <a:latin typeface="Times New Roman" pitchFamily="18" charset="0"/>
              </a:rPr>
              <a:t> А, </a:t>
            </a:r>
            <a:r>
              <a:rPr lang="fr-FR" sz="2800" b="1" dirty="0" err="1">
                <a:latin typeface="Times New Roman" pitchFamily="18" charset="0"/>
              </a:rPr>
              <a:t>има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значајну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улогу</a:t>
            </a:r>
            <a:r>
              <a:rPr lang="fr-FR" sz="2800" b="1" dirty="0">
                <a:latin typeface="Times New Roman" pitchFamily="18" charset="0"/>
              </a:rPr>
              <a:t> у: </a:t>
            </a:r>
          </a:p>
          <a:p>
            <a:pPr algn="just"/>
            <a:endParaRPr lang="fr-FR" sz="28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fr-FR" sz="2800" b="1" dirty="0" err="1">
                <a:latin typeface="Times New Roman" pitchFamily="18" charset="0"/>
              </a:rPr>
              <a:t>ћелијској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пролиферацији</a:t>
            </a:r>
            <a:r>
              <a:rPr lang="fr-FR" sz="2800" b="1" dirty="0">
                <a:latin typeface="Times New Roman" pitchFamily="18" charset="0"/>
              </a:rPr>
              <a:t> и </a:t>
            </a:r>
            <a:r>
              <a:rPr lang="fr-FR" sz="2800" b="1" dirty="0" err="1">
                <a:latin typeface="Times New Roman" pitchFamily="18" charset="0"/>
              </a:rPr>
              <a:t>сазревању</a:t>
            </a:r>
            <a:endParaRPr lang="fr-FR" sz="28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endParaRPr lang="fr-FR" sz="28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fr-FR" sz="2800" b="1" dirty="0" err="1">
                <a:latin typeface="Times New Roman" pitchFamily="18" charset="0"/>
              </a:rPr>
              <a:t>очувању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имунохематопоезног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система</a:t>
            </a:r>
            <a:endParaRPr lang="fr-FR" sz="28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endParaRPr lang="fr-FR" sz="28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fr-FR" sz="2800" b="1" dirty="0" err="1">
                <a:latin typeface="Times New Roman" pitchFamily="18" charset="0"/>
              </a:rPr>
              <a:t>заштити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од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неких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форми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канцера</a:t>
            </a:r>
            <a:r>
              <a:rPr lang="fr-FR" sz="2800" b="1" dirty="0">
                <a:latin typeface="Times New Roman" pitchFamily="18" charset="0"/>
              </a:rPr>
              <a:t>.</a:t>
            </a:r>
          </a:p>
          <a:p>
            <a:endParaRPr lang="fr-FR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15306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Text Box 2"/>
          <p:cNvSpPr txBox="1">
            <a:spLocks noChangeArrowheads="1"/>
          </p:cNvSpPr>
          <p:nvPr/>
        </p:nvSpPr>
        <p:spPr bwMode="auto">
          <a:xfrm>
            <a:off x="539552" y="332656"/>
            <a:ext cx="8424936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1600" b="1" dirty="0">
                <a:latin typeface="Times New Roman" pitchFamily="18" charset="0"/>
              </a:rPr>
              <a:t>ВИТАМИН </a:t>
            </a:r>
            <a:r>
              <a:rPr lang="fr-FR" sz="1600" b="1" dirty="0" smtClean="0">
                <a:latin typeface="Times New Roman" pitchFamily="18" charset="0"/>
              </a:rPr>
              <a:t>D </a:t>
            </a:r>
            <a:r>
              <a:rPr lang="fr-FR" sz="1600" b="1" dirty="0">
                <a:latin typeface="Times New Roman" pitchFamily="18" charset="0"/>
              </a:rPr>
              <a:t>(</a:t>
            </a:r>
            <a:r>
              <a:rPr lang="fr-FR" sz="1600" b="1" i="1" dirty="0">
                <a:latin typeface="Times New Roman" pitchFamily="18" charset="0"/>
              </a:rPr>
              <a:t>КАЛЦИФЕРОЛ</a:t>
            </a:r>
            <a:r>
              <a:rPr lang="fr-FR" sz="1600" b="1" dirty="0">
                <a:latin typeface="Times New Roman" pitchFamily="18" charset="0"/>
              </a:rPr>
              <a:t>) - </a:t>
            </a:r>
            <a:r>
              <a:rPr lang="fr-FR" sz="1600" b="1" i="1" dirty="0" err="1">
                <a:latin typeface="Times New Roman" pitchFamily="18" charset="0"/>
              </a:rPr>
              <a:t>апсорпција</a:t>
            </a:r>
            <a:r>
              <a:rPr lang="fr-FR" sz="1600" b="1" i="1" dirty="0">
                <a:latin typeface="Times New Roman" pitchFamily="18" charset="0"/>
              </a:rPr>
              <a:t> и </a:t>
            </a:r>
            <a:r>
              <a:rPr lang="fr-FR" sz="1600" b="1" i="1" dirty="0" err="1">
                <a:latin typeface="Times New Roman" pitchFamily="18" charset="0"/>
              </a:rPr>
              <a:t>метаболизам</a:t>
            </a:r>
            <a:endParaRPr lang="fr-FR" sz="1600" b="1" i="1" dirty="0">
              <a:latin typeface="Times New Roman" pitchFamily="18" charset="0"/>
            </a:endParaRPr>
          </a:p>
          <a:p>
            <a:pPr algn="just"/>
            <a:endParaRPr lang="fr-FR" sz="1600" b="1" dirty="0">
              <a:latin typeface="Times New Roman" pitchFamily="18" charset="0"/>
            </a:endParaRPr>
          </a:p>
          <a:p>
            <a:pPr algn="just"/>
            <a:endParaRPr lang="fr-FR" sz="1600" b="1" dirty="0">
              <a:latin typeface="Times New Roman" pitchFamily="18" charset="0"/>
            </a:endParaRPr>
          </a:p>
          <a:p>
            <a:pPr algn="just"/>
            <a:r>
              <a:rPr lang="fr-FR" sz="1600" b="1" dirty="0" err="1">
                <a:latin typeface="Times New Roman" pitchFamily="18" charset="0"/>
              </a:rPr>
              <a:t>Витамин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smtClean="0">
                <a:latin typeface="Times New Roman" pitchFamily="18" charset="0"/>
              </a:rPr>
              <a:t>D </a:t>
            </a:r>
            <a:r>
              <a:rPr lang="fr-FR" sz="1600" b="1" dirty="0" err="1">
                <a:latin typeface="Times New Roman" pitchFamily="18" charset="0"/>
              </a:rPr>
              <a:t>се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више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ствара</a:t>
            </a:r>
            <a:r>
              <a:rPr lang="fr-FR" sz="1600" b="1" dirty="0">
                <a:latin typeface="Times New Roman" pitchFamily="18" charset="0"/>
              </a:rPr>
              <a:t> у </a:t>
            </a:r>
            <a:r>
              <a:rPr lang="fr-FR" sz="1600" b="1" dirty="0" err="1">
                <a:latin typeface="Times New Roman" pitchFamily="18" charset="0"/>
              </a:rPr>
              <a:t>организму</a:t>
            </a:r>
            <a:r>
              <a:rPr lang="fr-FR" sz="1600" b="1" dirty="0">
                <a:latin typeface="Times New Roman" pitchFamily="18" charset="0"/>
              </a:rPr>
              <a:t> (</a:t>
            </a:r>
            <a:r>
              <a:rPr lang="fr-FR" sz="1600" b="1" i="1" dirty="0" err="1">
                <a:latin typeface="Times New Roman" pitchFamily="18" charset="0"/>
              </a:rPr>
              <a:t>кожи</a:t>
            </a:r>
            <a:r>
              <a:rPr lang="fr-FR" sz="1600" b="1" dirty="0">
                <a:latin typeface="Times New Roman" pitchFamily="18" charset="0"/>
              </a:rPr>
              <a:t>), а </a:t>
            </a:r>
            <a:r>
              <a:rPr lang="fr-FR" sz="1600" b="1" dirty="0" err="1">
                <a:latin typeface="Times New Roman" pitchFamily="18" charset="0"/>
              </a:rPr>
              <a:t>мање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се</a:t>
            </a:r>
            <a:r>
              <a:rPr lang="fr-FR" sz="1600" b="1" dirty="0">
                <a:latin typeface="Times New Roman" pitchFamily="18" charset="0"/>
              </a:rPr>
              <a:t>  </a:t>
            </a:r>
            <a:r>
              <a:rPr lang="fr-FR" sz="1600" b="1" dirty="0" err="1">
                <a:latin typeface="Times New Roman" pitchFamily="18" charset="0"/>
              </a:rPr>
              <a:t>уноси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храном</a:t>
            </a:r>
            <a:r>
              <a:rPr lang="fr-FR" sz="1600" b="1" dirty="0">
                <a:latin typeface="Times New Roman" pitchFamily="18" charset="0"/>
              </a:rPr>
              <a:t>. </a:t>
            </a:r>
          </a:p>
          <a:p>
            <a:pPr algn="just"/>
            <a:endParaRPr lang="fr-FR" sz="1600" b="1" dirty="0">
              <a:latin typeface="Times New Roman" pitchFamily="18" charset="0"/>
            </a:endParaRPr>
          </a:p>
          <a:p>
            <a:pPr algn="just"/>
            <a:endParaRPr lang="fr-FR" sz="1600" b="1" dirty="0">
              <a:latin typeface="Times New Roman" pitchFamily="18" charset="0"/>
            </a:endParaRPr>
          </a:p>
          <a:p>
            <a:pPr algn="just"/>
            <a:r>
              <a:rPr lang="fr-FR" sz="1600" b="1" dirty="0" err="1">
                <a:latin typeface="Times New Roman" pitchFamily="18" charset="0"/>
              </a:rPr>
              <a:t>Унет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храном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витамин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smtClean="0">
                <a:latin typeface="Times New Roman" pitchFamily="18" charset="0"/>
              </a:rPr>
              <a:t>D </a:t>
            </a:r>
            <a:r>
              <a:rPr lang="fr-FR" sz="1600" b="1" dirty="0" err="1">
                <a:latin typeface="Times New Roman" pitchFamily="18" charset="0"/>
              </a:rPr>
              <a:t>се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помоћу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жучних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соли</a:t>
            </a:r>
            <a:r>
              <a:rPr lang="fr-FR" sz="1600" b="1" dirty="0">
                <a:latin typeface="Times New Roman" pitchFamily="18" charset="0"/>
              </a:rPr>
              <a:t> и </a:t>
            </a:r>
            <a:r>
              <a:rPr lang="fr-FR" sz="1600" b="1" dirty="0" err="1">
                <a:latin typeface="Times New Roman" pitchFamily="18" charset="0"/>
              </a:rPr>
              <a:t>активности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панкреасне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липазе</a:t>
            </a:r>
            <a:r>
              <a:rPr lang="fr-FR" sz="1600" b="1" dirty="0">
                <a:latin typeface="Times New Roman" pitchFamily="18" charset="0"/>
              </a:rPr>
              <a:t> у </a:t>
            </a:r>
            <a:r>
              <a:rPr lang="fr-FR" sz="1600" b="1" dirty="0" err="1">
                <a:latin typeface="Times New Roman" pitchFamily="18" charset="0"/>
              </a:rPr>
              <a:t>горњим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деловима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танког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црева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вари</a:t>
            </a:r>
            <a:r>
              <a:rPr lang="fr-FR" sz="1600" b="1" dirty="0">
                <a:latin typeface="Times New Roman" pitchFamily="18" charset="0"/>
              </a:rPr>
              <a:t> и </a:t>
            </a:r>
            <a:r>
              <a:rPr lang="fr-FR" sz="1600" b="1" dirty="0" err="1">
                <a:latin typeface="Times New Roman" pitchFamily="18" charset="0"/>
              </a:rPr>
              <a:t>заједно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са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машћу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апсорбују</a:t>
            </a:r>
            <a:r>
              <a:rPr lang="fr-FR" sz="1600" b="1" dirty="0">
                <a:latin typeface="Times New Roman" pitchFamily="18" charset="0"/>
              </a:rPr>
              <a:t>. ГЛАВНИ ИЗВОРИ </a:t>
            </a:r>
          </a:p>
          <a:p>
            <a:pPr algn="just"/>
            <a:endParaRPr lang="fr-FR" sz="16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en-US" sz="1600" b="1" i="1" dirty="0" err="1">
                <a:latin typeface="Times New Roman" pitchFamily="18" charset="0"/>
              </a:rPr>
              <a:t>намирнице</a:t>
            </a:r>
            <a:r>
              <a:rPr lang="en-US" sz="1600" b="1" i="1" dirty="0">
                <a:latin typeface="Times New Roman" pitchFamily="18" charset="0"/>
              </a:rPr>
              <a:t> </a:t>
            </a:r>
            <a:r>
              <a:rPr lang="en-US" sz="1600" b="1" i="1" dirty="0" err="1">
                <a:latin typeface="Times New Roman" pitchFamily="18" charset="0"/>
              </a:rPr>
              <a:t>животињског</a:t>
            </a:r>
            <a:r>
              <a:rPr lang="en-US" sz="1600" b="1" i="1" dirty="0">
                <a:latin typeface="Times New Roman" pitchFamily="18" charset="0"/>
              </a:rPr>
              <a:t> </a:t>
            </a:r>
            <a:r>
              <a:rPr lang="en-US" sz="1600" b="1" i="1" dirty="0" err="1">
                <a:latin typeface="Times New Roman" pitchFamily="18" charset="0"/>
              </a:rPr>
              <a:t>порекла</a:t>
            </a:r>
            <a:endParaRPr lang="en-US" sz="1600" b="1" i="1" dirty="0">
              <a:latin typeface="Times New Roman" pitchFamily="18" charset="0"/>
            </a:endParaRPr>
          </a:p>
          <a:p>
            <a:pPr lvl="1" algn="just"/>
            <a:endParaRPr lang="en-US" sz="1600" b="1" i="1" dirty="0">
              <a:latin typeface="Times New Roman" pitchFamily="18" charset="0"/>
            </a:endParaRPr>
          </a:p>
          <a:p>
            <a:pPr lvl="2" algn="just"/>
            <a:r>
              <a:rPr lang="en-US" sz="16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sr-Cyrl-RS" sz="1600" b="1" dirty="0">
                <a:latin typeface="Times New Roman" pitchFamily="18" charset="0"/>
              </a:rPr>
              <a:t>Јетра, масна </a:t>
            </a:r>
            <a:r>
              <a:rPr lang="en-US" sz="1600" b="1" dirty="0" err="1">
                <a:latin typeface="Times New Roman" pitchFamily="18" charset="0"/>
              </a:rPr>
              <a:t>риба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sr-Cyrl-RS" sz="1600" b="1" dirty="0">
                <a:latin typeface="Times New Roman" pitchFamily="18" charset="0"/>
              </a:rPr>
              <a:t>хладних мора (скуша, сардина лосос) </a:t>
            </a:r>
            <a:r>
              <a:rPr lang="en-US" sz="1600" b="1" dirty="0">
                <a:latin typeface="Times New Roman" pitchFamily="18" charset="0"/>
              </a:rPr>
              <a:t>и </a:t>
            </a:r>
            <a:r>
              <a:rPr lang="sr-Cyrl-RS" sz="1600" b="1" dirty="0">
                <a:latin typeface="Times New Roman" pitchFamily="18" charset="0"/>
              </a:rPr>
              <a:t>жуманце </a:t>
            </a:r>
            <a:r>
              <a:rPr lang="en-US" sz="1600" b="1" dirty="0" err="1">
                <a:latin typeface="Times New Roman" pitchFamily="18" charset="0"/>
              </a:rPr>
              <a:t>јаја</a:t>
            </a:r>
            <a:r>
              <a:rPr lang="sr-Cyrl-RS" sz="1600" b="1" dirty="0">
                <a:latin typeface="Times New Roman" pitchFamily="18" charset="0"/>
              </a:rPr>
              <a:t>, рибље уље</a:t>
            </a:r>
            <a:endParaRPr lang="en-US" sz="1600" b="1" dirty="0">
              <a:latin typeface="Times New Roman" pitchFamily="18" charset="0"/>
            </a:endParaRPr>
          </a:p>
          <a:p>
            <a:pPr lvl="2"/>
            <a:r>
              <a:rPr lang="en-US" sz="16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1600" b="1" dirty="0" err="1">
                <a:latin typeface="Times New Roman" pitchFamily="18" charset="0"/>
              </a:rPr>
              <a:t>млеко</a:t>
            </a:r>
            <a:r>
              <a:rPr lang="en-US" sz="1600" b="1" dirty="0">
                <a:latin typeface="Times New Roman" pitchFamily="18" charset="0"/>
              </a:rPr>
              <a:t> и </a:t>
            </a:r>
            <a:r>
              <a:rPr lang="en-US" sz="1600" b="1" dirty="0" err="1">
                <a:latin typeface="Times New Roman" pitchFamily="18" charset="0"/>
              </a:rPr>
              <a:t>млечни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производи</a:t>
            </a:r>
            <a:r>
              <a:rPr lang="en-US" sz="1600" b="1" dirty="0">
                <a:latin typeface="Times New Roman" pitchFamily="18" charset="0"/>
              </a:rPr>
              <a:t> (</a:t>
            </a:r>
            <a:r>
              <a:rPr lang="en-US" sz="1600" b="1" i="1" dirty="0" err="1">
                <a:latin typeface="Times New Roman" pitchFamily="18" charset="0"/>
              </a:rPr>
              <a:t>бутер</a:t>
            </a:r>
            <a:r>
              <a:rPr lang="en-US" sz="1600" b="1" i="1" dirty="0">
                <a:latin typeface="Times New Roman" pitchFamily="18" charset="0"/>
              </a:rPr>
              <a:t>, </a:t>
            </a:r>
            <a:r>
              <a:rPr lang="en-US" sz="1600" b="1" i="1" dirty="0" err="1">
                <a:latin typeface="Times New Roman" pitchFamily="18" charset="0"/>
              </a:rPr>
              <a:t>сир</a:t>
            </a:r>
            <a:r>
              <a:rPr lang="en-US" sz="1600" b="1" dirty="0">
                <a:latin typeface="Times New Roman" pitchFamily="18" charset="0"/>
              </a:rPr>
              <a:t>)</a:t>
            </a:r>
          </a:p>
          <a:p>
            <a:pPr lvl="2"/>
            <a:r>
              <a:rPr lang="en-US" sz="16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1600" b="1" dirty="0" err="1">
                <a:latin typeface="Times New Roman" pitchFamily="18" charset="0"/>
              </a:rPr>
              <a:t>маргарин</a:t>
            </a:r>
            <a:endParaRPr lang="en-US" sz="1600" b="1" dirty="0">
              <a:latin typeface="Times New Roman" pitchFamily="18" charset="0"/>
            </a:endParaRPr>
          </a:p>
          <a:p>
            <a:pPr algn="just"/>
            <a:r>
              <a:rPr lang="en-US" sz="1600" b="1" dirty="0" err="1">
                <a:latin typeface="Times New Roman" pitchFamily="18" charset="0"/>
              </a:rPr>
              <a:t>Значајан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извор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витамина</a:t>
            </a:r>
            <a:r>
              <a:rPr lang="en-US" sz="1600" b="1" dirty="0">
                <a:latin typeface="Times New Roman" pitchFamily="18" charset="0"/>
              </a:rPr>
              <a:t> D </a:t>
            </a:r>
            <a:r>
              <a:rPr lang="en-US" sz="1600" b="1" dirty="0" err="1">
                <a:latin typeface="Times New Roman" pitchFamily="18" charset="0"/>
              </a:rPr>
              <a:t>код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одраслих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је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излагање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сунчевом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зрачењу</a:t>
            </a:r>
            <a:r>
              <a:rPr lang="en-US" sz="1600" b="1" dirty="0">
                <a:latin typeface="Times New Roman" pitchFamily="18" charset="0"/>
              </a:rPr>
              <a:t> и </a:t>
            </a:r>
            <a:r>
              <a:rPr lang="en-US" sz="1600" b="1" dirty="0" err="1">
                <a:latin typeface="Times New Roman" pitchFamily="18" charset="0"/>
              </a:rPr>
              <a:t>његово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стварање</a:t>
            </a:r>
            <a:r>
              <a:rPr lang="en-US" sz="1600" b="1" dirty="0">
                <a:latin typeface="Times New Roman" pitchFamily="18" charset="0"/>
              </a:rPr>
              <a:t> у </a:t>
            </a:r>
            <a:r>
              <a:rPr lang="en-US" sz="1600" b="1" dirty="0" err="1">
                <a:latin typeface="Times New Roman" pitchFamily="18" charset="0"/>
              </a:rPr>
              <a:t>кожи</a:t>
            </a:r>
            <a:r>
              <a:rPr lang="en-US" sz="1600" b="1" dirty="0">
                <a:latin typeface="Times New Roman" pitchFamily="18" charset="0"/>
              </a:rPr>
              <a:t> (</a:t>
            </a:r>
            <a:r>
              <a:rPr lang="en-US" sz="1600" b="1" i="1" dirty="0" err="1">
                <a:latin typeface="Times New Roman" pitchFamily="18" charset="0"/>
              </a:rPr>
              <a:t>фотоконверзија-неопходни</a:t>
            </a:r>
            <a:r>
              <a:rPr lang="en-US" sz="1600" b="1" i="1" dirty="0">
                <a:latin typeface="Times New Roman" pitchFamily="18" charset="0"/>
              </a:rPr>
              <a:t> </a:t>
            </a:r>
            <a:r>
              <a:rPr lang="en-US" sz="1600" b="1" i="1" dirty="0" err="1">
                <a:latin typeface="Times New Roman" pitchFamily="18" charset="0"/>
              </a:rPr>
              <a:t>су</a:t>
            </a:r>
            <a:r>
              <a:rPr lang="en-US" sz="1600" b="1" i="1" dirty="0">
                <a:latin typeface="Times New Roman" pitchFamily="18" charset="0"/>
              </a:rPr>
              <a:t> УВ </a:t>
            </a:r>
            <a:r>
              <a:rPr lang="en-US" sz="1600" b="1" i="1" dirty="0" err="1">
                <a:latin typeface="Times New Roman" pitchFamily="18" charset="0"/>
              </a:rPr>
              <a:t>зраци</a:t>
            </a:r>
            <a:r>
              <a:rPr lang="en-US" sz="1600" b="1" i="1" dirty="0">
                <a:latin typeface="Times New Roman" pitchFamily="18" charset="0"/>
              </a:rPr>
              <a:t> </a:t>
            </a:r>
            <a:r>
              <a:rPr lang="en-US" sz="1600" b="1" i="1" dirty="0" err="1">
                <a:latin typeface="Times New Roman" pitchFamily="18" charset="0"/>
              </a:rPr>
              <a:t>кратких</a:t>
            </a:r>
            <a:r>
              <a:rPr lang="en-US" sz="1600" b="1" i="1" dirty="0">
                <a:latin typeface="Times New Roman" pitchFamily="18" charset="0"/>
              </a:rPr>
              <a:t> </a:t>
            </a:r>
            <a:r>
              <a:rPr lang="en-US" sz="1600" b="1" i="1" dirty="0" err="1">
                <a:latin typeface="Times New Roman" pitchFamily="18" charset="0"/>
              </a:rPr>
              <a:t>таласних</a:t>
            </a:r>
            <a:r>
              <a:rPr lang="en-US" sz="1600" b="1" i="1" dirty="0">
                <a:latin typeface="Times New Roman" pitchFamily="18" charset="0"/>
              </a:rPr>
              <a:t> </a:t>
            </a:r>
            <a:r>
              <a:rPr lang="en-US" sz="1600" b="1" i="1" dirty="0" err="1">
                <a:latin typeface="Times New Roman" pitchFamily="18" charset="0"/>
              </a:rPr>
              <a:t>дужина</a:t>
            </a:r>
            <a:r>
              <a:rPr lang="en-US" sz="1600" b="1" dirty="0">
                <a:latin typeface="Times New Roman" pitchFamily="18" charset="0"/>
              </a:rPr>
              <a:t>)!</a:t>
            </a: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algn="just"/>
            <a:r>
              <a:rPr lang="fr-FR" sz="1600" b="1" dirty="0" err="1">
                <a:latin typeface="Times New Roman" pitchFamily="18" charset="0"/>
              </a:rPr>
              <a:t>Витамин</a:t>
            </a:r>
            <a:r>
              <a:rPr lang="fr-FR" sz="1600" b="1" dirty="0">
                <a:latin typeface="Times New Roman" pitchFamily="18" charset="0"/>
              </a:rPr>
              <a:t> D </a:t>
            </a:r>
            <a:r>
              <a:rPr lang="fr-FR" sz="1600" b="1" dirty="0" err="1">
                <a:latin typeface="Times New Roman" pitchFamily="18" charset="0"/>
              </a:rPr>
              <a:t>је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термостабилан</a:t>
            </a:r>
            <a:r>
              <a:rPr lang="fr-FR" sz="1600" b="1" dirty="0">
                <a:latin typeface="Times New Roman" pitchFamily="18" charset="0"/>
              </a:rPr>
              <a:t> и </a:t>
            </a:r>
            <a:r>
              <a:rPr lang="fr-FR" sz="1600" b="1" dirty="0" err="1">
                <a:latin typeface="Times New Roman" pitchFamily="18" charset="0"/>
              </a:rPr>
              <a:t>отпорни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при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уобичајеној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обради</a:t>
            </a:r>
            <a:r>
              <a:rPr lang="fr-FR" sz="1600" b="1" dirty="0">
                <a:latin typeface="Times New Roman" pitchFamily="18" charset="0"/>
              </a:rPr>
              <a:t>. </a:t>
            </a:r>
          </a:p>
          <a:p>
            <a:pPr algn="just"/>
            <a:endParaRPr lang="fr-FR" sz="16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843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Text Box 2"/>
          <p:cNvSpPr txBox="1">
            <a:spLocks noChangeArrowheads="1"/>
          </p:cNvSpPr>
          <p:nvPr/>
        </p:nvSpPr>
        <p:spPr bwMode="auto">
          <a:xfrm>
            <a:off x="250825" y="981075"/>
            <a:ext cx="8893175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b="1" dirty="0">
                <a:latin typeface="Times New Roman" pitchFamily="18" charset="0"/>
              </a:rPr>
              <a:t>ВИТАМИН Д (</a:t>
            </a:r>
            <a:r>
              <a:rPr lang="fr-FR" b="1" i="1" dirty="0">
                <a:latin typeface="Times New Roman" pitchFamily="18" charset="0"/>
              </a:rPr>
              <a:t>КАЛЦИФЕРОЛ</a:t>
            </a:r>
            <a:r>
              <a:rPr lang="fr-FR" b="1" dirty="0">
                <a:latin typeface="Times New Roman" pitchFamily="18" charset="0"/>
              </a:rPr>
              <a:t>) - </a:t>
            </a:r>
            <a:r>
              <a:rPr lang="fr-FR" b="1" i="1" dirty="0" err="1">
                <a:latin typeface="Times New Roman" pitchFamily="18" charset="0"/>
              </a:rPr>
              <a:t>Садржај</a:t>
            </a:r>
            <a:r>
              <a:rPr lang="fr-FR" b="1" i="1" dirty="0">
                <a:latin typeface="Times New Roman" pitchFamily="18" charset="0"/>
              </a:rPr>
              <a:t> у </a:t>
            </a:r>
            <a:r>
              <a:rPr lang="fr-FR" b="1" i="1" dirty="0" err="1">
                <a:latin typeface="Times New Roman" pitchFamily="18" charset="0"/>
              </a:rPr>
              <a:t>храни</a:t>
            </a:r>
            <a:r>
              <a:rPr lang="fr-FR" b="1" i="1" dirty="0">
                <a:latin typeface="Times New Roman" pitchFamily="18" charset="0"/>
              </a:rPr>
              <a:t> и </a:t>
            </a:r>
            <a:r>
              <a:rPr lang="fr-FR" b="1" i="1" dirty="0" err="1">
                <a:latin typeface="Times New Roman" pitchFamily="18" charset="0"/>
              </a:rPr>
              <a:t>препоручени</a:t>
            </a:r>
            <a:r>
              <a:rPr lang="fr-FR" b="1" i="1" dirty="0">
                <a:latin typeface="Times New Roman" pitchFamily="18" charset="0"/>
              </a:rPr>
              <a:t> </a:t>
            </a:r>
            <a:r>
              <a:rPr lang="fr-FR" b="1" i="1" dirty="0" err="1">
                <a:latin typeface="Times New Roman" pitchFamily="18" charset="0"/>
              </a:rPr>
              <a:t>унос</a:t>
            </a:r>
            <a:endParaRPr lang="fr-FR" b="1" i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r>
              <a:rPr lang="en-US" b="1" dirty="0">
                <a:latin typeface="Times New Roman" pitchFamily="18" charset="0"/>
              </a:rPr>
              <a:t>ДНЕВНЕ ПОТРЕБЕ </a:t>
            </a: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r>
              <a:rPr lang="en-US" b="1" dirty="0" err="1">
                <a:latin typeface="Times New Roman" pitchFamily="18" charset="0"/>
              </a:rPr>
              <a:t>Препоруке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америчких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стручњака</a:t>
            </a:r>
            <a:r>
              <a:rPr lang="en-US" b="1" dirty="0">
                <a:latin typeface="Times New Roman" pitchFamily="18" charset="0"/>
              </a:rPr>
              <a:t> </a:t>
            </a: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lvl="2" algn="just"/>
            <a:r>
              <a:rPr lang="en-US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 dirty="0">
                <a:latin typeface="Times New Roman" pitchFamily="18" charset="0"/>
              </a:rPr>
              <a:t>5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 smtClean="0">
                <a:latin typeface="Times New Roman" pitchFamily="18" charset="0"/>
              </a:rPr>
              <a:t>μg</a:t>
            </a:r>
            <a:r>
              <a:rPr lang="fr-FR" b="1" dirty="0" smtClean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дневно</a:t>
            </a:r>
            <a:r>
              <a:rPr lang="fr-FR" b="1" dirty="0">
                <a:latin typeface="Times New Roman" pitchFamily="18" charset="0"/>
              </a:rPr>
              <a:t> (</a:t>
            </a:r>
            <a:r>
              <a:rPr lang="fr-FR" b="1" i="1" dirty="0">
                <a:latin typeface="Times New Roman" pitchFamily="18" charset="0"/>
              </a:rPr>
              <a:t>200 </a:t>
            </a:r>
            <a:r>
              <a:rPr lang="fr-FR" b="1" i="1" dirty="0" smtClean="0">
                <a:latin typeface="Times New Roman" pitchFamily="18" charset="0"/>
              </a:rPr>
              <a:t>IJ</a:t>
            </a:r>
            <a:r>
              <a:rPr lang="fr-FR" b="1" dirty="0" smtClean="0">
                <a:latin typeface="Times New Roman" pitchFamily="18" charset="0"/>
              </a:rPr>
              <a:t>) </a:t>
            </a:r>
            <a:r>
              <a:rPr lang="fr-FR" b="1" dirty="0" err="1">
                <a:latin typeface="Times New Roman" pitchFamily="18" charset="0"/>
              </a:rPr>
              <a:t>одрасли</a:t>
            </a:r>
            <a:endParaRPr lang="fr-FR" b="1" dirty="0">
              <a:latin typeface="Times New Roman" pitchFamily="18" charset="0"/>
            </a:endParaRPr>
          </a:p>
          <a:p>
            <a:pPr lvl="2"/>
            <a:r>
              <a:rPr lang="fr-FR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 dirty="0">
                <a:latin typeface="Times New Roman" pitchFamily="18" charset="0"/>
              </a:rPr>
              <a:t>10 </a:t>
            </a:r>
            <a:r>
              <a:rPr lang="fr-FR" b="1" dirty="0" smtClean="0">
                <a:latin typeface="Times New Roman" pitchFamily="18" charset="0"/>
              </a:rPr>
              <a:t>μ</a:t>
            </a:r>
            <a:r>
              <a:rPr lang="en-US" b="1" dirty="0" smtClean="0">
                <a:latin typeface="Times New Roman" pitchFamily="18" charset="0"/>
              </a:rPr>
              <a:t>g </a:t>
            </a:r>
            <a:r>
              <a:rPr lang="en-US" b="1" dirty="0" err="1">
                <a:latin typeface="Times New Roman" pitchFamily="18" charset="0"/>
              </a:rPr>
              <a:t>дневно</a:t>
            </a:r>
            <a:r>
              <a:rPr lang="en-US" b="1" dirty="0">
                <a:latin typeface="Times New Roman" pitchFamily="18" charset="0"/>
              </a:rPr>
              <a:t> (</a:t>
            </a:r>
            <a:r>
              <a:rPr lang="en-US" b="1" i="1" dirty="0">
                <a:latin typeface="Times New Roman" pitchFamily="18" charset="0"/>
              </a:rPr>
              <a:t>400 </a:t>
            </a:r>
            <a:r>
              <a:rPr lang="en-US" b="1" i="1" dirty="0" smtClean="0">
                <a:latin typeface="Times New Roman" pitchFamily="18" charset="0"/>
              </a:rPr>
              <a:t>IJ</a:t>
            </a:r>
            <a:r>
              <a:rPr lang="en-US" b="1" dirty="0" smtClean="0">
                <a:latin typeface="Times New Roman" pitchFamily="18" charset="0"/>
              </a:rPr>
              <a:t>) </a:t>
            </a:r>
            <a:r>
              <a:rPr lang="en-US" b="1" dirty="0" err="1">
                <a:latin typeface="Times New Roman" pitchFamily="18" charset="0"/>
              </a:rPr>
              <a:t>дневно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за</a:t>
            </a:r>
            <a:r>
              <a:rPr lang="en-US" b="1" dirty="0">
                <a:latin typeface="Times New Roman" pitchFamily="18" charset="0"/>
              </a:rPr>
              <a:t> </a:t>
            </a:r>
          </a:p>
          <a:p>
            <a:pPr lvl="2"/>
            <a:r>
              <a:rPr lang="en-US" b="1" dirty="0">
                <a:latin typeface="Times New Roman" pitchFamily="18" charset="0"/>
              </a:rPr>
              <a:t>	</a:t>
            </a:r>
            <a:r>
              <a:rPr lang="en-US" b="1" dirty="0" err="1">
                <a:latin typeface="Times New Roman" pitchFamily="18" charset="0"/>
              </a:rPr>
              <a:t>децу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до</a:t>
            </a:r>
            <a:r>
              <a:rPr lang="en-US" b="1" dirty="0">
                <a:latin typeface="Times New Roman" pitchFamily="18" charset="0"/>
              </a:rPr>
              <a:t> 25 </a:t>
            </a:r>
            <a:r>
              <a:rPr lang="en-US" b="1" dirty="0" err="1">
                <a:latin typeface="Times New Roman" pitchFamily="18" charset="0"/>
              </a:rPr>
              <a:t>година</a:t>
            </a:r>
            <a:r>
              <a:rPr lang="en-US" b="1" dirty="0">
                <a:latin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</a:rPr>
              <a:t>труднице</a:t>
            </a:r>
            <a:r>
              <a:rPr lang="en-US" b="1" dirty="0">
                <a:latin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</a:rPr>
              <a:t>дојиље</a:t>
            </a:r>
            <a:endParaRPr lang="en-US" b="1" dirty="0">
              <a:latin typeface="Times New Roman" pitchFamily="18" charset="0"/>
            </a:endParaRPr>
          </a:p>
          <a:p>
            <a:pPr lvl="2"/>
            <a:r>
              <a:rPr lang="en-US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 dirty="0">
                <a:latin typeface="Times New Roman" pitchFamily="18" charset="0"/>
              </a:rPr>
              <a:t>50 </a:t>
            </a:r>
            <a:r>
              <a:rPr lang="fr-FR" b="1" dirty="0" err="1" smtClean="0">
                <a:latin typeface="Times New Roman" pitchFamily="18" charset="0"/>
              </a:rPr>
              <a:t>μg</a:t>
            </a:r>
            <a:r>
              <a:rPr lang="en-US" b="1" dirty="0" smtClean="0">
                <a:latin typeface="Times New Roman" pitchFamily="18" charset="0"/>
              </a:rPr>
              <a:t>  </a:t>
            </a:r>
            <a:r>
              <a:rPr lang="en-US" b="1" dirty="0" err="1">
                <a:latin typeface="Times New Roman" pitchFamily="18" charset="0"/>
              </a:rPr>
              <a:t>је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толерантни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горњи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ниво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уноса</a:t>
            </a:r>
            <a:r>
              <a:rPr lang="en-US" b="1" dirty="0">
                <a:latin typeface="Times New Roman" pitchFamily="18" charset="0"/>
              </a:rPr>
              <a:t> </a:t>
            </a:r>
          </a:p>
          <a:p>
            <a:pPr lvl="2"/>
            <a:r>
              <a:rPr lang="en-US" b="1" dirty="0">
                <a:latin typeface="Times New Roman" pitchFamily="18" charset="0"/>
              </a:rPr>
              <a:t>	</a:t>
            </a:r>
            <a:r>
              <a:rPr lang="en-US" b="1" dirty="0" err="1">
                <a:latin typeface="Times New Roman" pitchFamily="18" charset="0"/>
              </a:rPr>
              <a:t>за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одрасле</a:t>
            </a:r>
            <a:r>
              <a:rPr lang="en-US" b="1" dirty="0">
                <a:latin typeface="Times New Roman" pitchFamily="18" charset="0"/>
              </a:rPr>
              <a:t> </a:t>
            </a:r>
            <a:endParaRPr lang="sr-Cyrl-RS" b="1" dirty="0" smtClean="0">
              <a:latin typeface="Times New Roman" pitchFamily="18" charset="0"/>
            </a:endParaRPr>
          </a:p>
          <a:p>
            <a:pPr algn="just"/>
            <a:r>
              <a:rPr lang="fr-FR" b="1" i="1" dirty="0" err="1">
                <a:latin typeface="Times New Roman" pitchFamily="18" charset="0"/>
              </a:rPr>
              <a:t>Дефицит</a:t>
            </a:r>
            <a:endParaRPr lang="fr-FR" b="1" i="1" dirty="0">
              <a:latin typeface="Times New Roman" pitchFamily="18" charset="0"/>
            </a:endParaRPr>
          </a:p>
          <a:p>
            <a:pPr algn="just"/>
            <a:endParaRPr lang="fr-FR" b="1" dirty="0">
              <a:latin typeface="Times New Roman" pitchFamily="18" charset="0"/>
            </a:endParaRPr>
          </a:p>
          <a:p>
            <a:pPr algn="just"/>
            <a:r>
              <a:rPr lang="fr-FR" b="1" dirty="0" err="1">
                <a:latin typeface="Times New Roman" pitchFamily="18" charset="0"/>
              </a:rPr>
              <a:t>Недостатак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витамина</a:t>
            </a:r>
            <a:r>
              <a:rPr lang="fr-FR" b="1" dirty="0">
                <a:latin typeface="Times New Roman" pitchFamily="18" charset="0"/>
              </a:rPr>
              <a:t> D </a:t>
            </a:r>
            <a:r>
              <a:rPr lang="fr-FR" b="1" dirty="0" err="1">
                <a:latin typeface="Times New Roman" pitchFamily="18" charset="0"/>
              </a:rPr>
              <a:t>угрожава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метаболизам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костију</a:t>
            </a:r>
            <a:r>
              <a:rPr lang="fr-FR" b="1" dirty="0">
                <a:latin typeface="Times New Roman" pitchFamily="18" charset="0"/>
              </a:rPr>
              <a:t> (</a:t>
            </a:r>
            <a:r>
              <a:rPr lang="fr-FR" b="1" i="1" dirty="0" err="1">
                <a:latin typeface="Times New Roman" pitchFamily="18" charset="0"/>
              </a:rPr>
              <a:t>раст</a:t>
            </a:r>
            <a:r>
              <a:rPr lang="fr-FR" b="1" i="1" dirty="0">
                <a:latin typeface="Times New Roman" pitchFamily="18" charset="0"/>
              </a:rPr>
              <a:t> и </a:t>
            </a:r>
            <a:r>
              <a:rPr lang="fr-FR" b="1" i="1" dirty="0" err="1">
                <a:latin typeface="Times New Roman" pitchFamily="18" charset="0"/>
              </a:rPr>
              <a:t>развој</a:t>
            </a:r>
            <a:r>
              <a:rPr lang="fr-FR" b="1" dirty="0">
                <a:latin typeface="Times New Roman" pitchFamily="18" charset="0"/>
              </a:rPr>
              <a:t>).</a:t>
            </a:r>
          </a:p>
          <a:p>
            <a:pPr algn="just"/>
            <a:endParaRPr lang="fr-FR" b="1" dirty="0">
              <a:latin typeface="Times New Roman" pitchFamily="18" charset="0"/>
            </a:endParaRPr>
          </a:p>
          <a:p>
            <a:pPr algn="just"/>
            <a:r>
              <a:rPr lang="fr-FR" b="1" dirty="0" err="1">
                <a:latin typeface="Times New Roman" pitchFamily="18" charset="0"/>
              </a:rPr>
              <a:t>Најчешћи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поремећај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је</a:t>
            </a:r>
            <a:r>
              <a:rPr lang="fr-FR" b="1" dirty="0">
                <a:latin typeface="Times New Roman" pitchFamily="18" charset="0"/>
              </a:rPr>
              <a:t>: </a:t>
            </a:r>
            <a:r>
              <a:rPr lang="fr-FR" b="1" dirty="0" err="1">
                <a:latin typeface="Times New Roman" pitchFamily="18" charset="0"/>
              </a:rPr>
              <a:t>рахитис</a:t>
            </a:r>
            <a:r>
              <a:rPr lang="fr-FR" b="1" dirty="0">
                <a:latin typeface="Times New Roman" pitchFamily="18" charset="0"/>
              </a:rPr>
              <a:t> (</a:t>
            </a:r>
            <a:r>
              <a:rPr lang="fr-FR" b="1" i="1" dirty="0" err="1">
                <a:latin typeface="Times New Roman" pitchFamily="18" charset="0"/>
              </a:rPr>
              <a:t>код</a:t>
            </a:r>
            <a:r>
              <a:rPr lang="fr-FR" b="1" i="1" dirty="0">
                <a:latin typeface="Times New Roman" pitchFamily="18" charset="0"/>
              </a:rPr>
              <a:t> </a:t>
            </a:r>
            <a:r>
              <a:rPr lang="fr-FR" b="1" i="1" dirty="0" err="1">
                <a:latin typeface="Times New Roman" pitchFamily="18" charset="0"/>
              </a:rPr>
              <a:t>деце</a:t>
            </a:r>
            <a:r>
              <a:rPr lang="fr-FR" b="1" dirty="0">
                <a:latin typeface="Times New Roman" pitchFamily="18" charset="0"/>
              </a:rPr>
              <a:t>) и </a:t>
            </a:r>
            <a:r>
              <a:rPr lang="fr-FR" b="1" dirty="0" err="1">
                <a:latin typeface="Times New Roman" pitchFamily="18" charset="0"/>
              </a:rPr>
              <a:t>остеомалација</a:t>
            </a:r>
            <a:r>
              <a:rPr lang="fr-FR" b="1" dirty="0">
                <a:latin typeface="Times New Roman" pitchFamily="18" charset="0"/>
              </a:rPr>
              <a:t> (</a:t>
            </a:r>
            <a:r>
              <a:rPr lang="fr-FR" b="1" i="1" dirty="0" err="1">
                <a:latin typeface="Times New Roman" pitchFamily="18" charset="0"/>
              </a:rPr>
              <a:t>код</a:t>
            </a:r>
            <a:r>
              <a:rPr lang="fr-FR" b="1" i="1" dirty="0">
                <a:latin typeface="Times New Roman" pitchFamily="18" charset="0"/>
              </a:rPr>
              <a:t> </a:t>
            </a:r>
            <a:r>
              <a:rPr lang="fr-FR" b="1" i="1" dirty="0" err="1">
                <a:latin typeface="Times New Roman" pitchFamily="18" charset="0"/>
              </a:rPr>
              <a:t>одраслих</a:t>
            </a:r>
            <a:r>
              <a:rPr lang="fr-FR" b="1" dirty="0">
                <a:latin typeface="Times New Roman" pitchFamily="18" charset="0"/>
              </a:rPr>
              <a:t>).</a:t>
            </a:r>
            <a:endParaRPr lang="en-US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53974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Text Box 2"/>
          <p:cNvSpPr txBox="1">
            <a:spLocks noChangeArrowheads="1"/>
          </p:cNvSpPr>
          <p:nvPr/>
        </p:nvSpPr>
        <p:spPr bwMode="auto">
          <a:xfrm>
            <a:off x="827088" y="1341438"/>
            <a:ext cx="7696200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1" dirty="0">
                <a:latin typeface="Times New Roman" pitchFamily="18" charset="0"/>
              </a:rPr>
              <a:t>ВИТАМИН Е (ТОКОФЕРОЛ) - </a:t>
            </a:r>
            <a:r>
              <a:rPr lang="en-US" b="1" i="1" dirty="0" err="1">
                <a:latin typeface="Times New Roman" pitchFamily="18" charset="0"/>
              </a:rPr>
              <a:t>улога</a:t>
            </a:r>
            <a:endParaRPr lang="en-US" b="1" i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r>
              <a:rPr lang="en-US" b="1" dirty="0" err="1">
                <a:latin typeface="Times New Roman" pitchFamily="18" charset="0"/>
              </a:rPr>
              <a:t>Битан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је</a:t>
            </a:r>
            <a:r>
              <a:rPr lang="en-US" b="1" dirty="0">
                <a:latin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</a:rPr>
              <a:t>за</a:t>
            </a:r>
            <a:r>
              <a:rPr lang="en-US" b="1" dirty="0">
                <a:latin typeface="Times New Roman" pitchFamily="18" charset="0"/>
              </a:rPr>
              <a:t>: </a:t>
            </a: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en-US" b="1" dirty="0" err="1">
                <a:latin typeface="Times New Roman" pitchFamily="18" charset="0"/>
              </a:rPr>
              <a:t>формирање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фосфолипидног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омотача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ћелијске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мембране</a:t>
            </a:r>
            <a:r>
              <a:rPr lang="en-US" b="1" dirty="0">
                <a:latin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</a:rPr>
              <a:t>предпоставља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да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има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протективну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улогу</a:t>
            </a:r>
            <a:r>
              <a:rPr lang="en-US" b="1" dirty="0">
                <a:latin typeface="Times New Roman" pitchFamily="18" charset="0"/>
              </a:rPr>
              <a:t> у </a:t>
            </a:r>
            <a:r>
              <a:rPr lang="en-US" b="1" dirty="0" err="1">
                <a:latin typeface="Times New Roman" pitchFamily="18" charset="0"/>
              </a:rPr>
              <a:t>превенцији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атеросклерозе</a:t>
            </a:r>
            <a:r>
              <a:rPr lang="en-US" b="1" dirty="0">
                <a:latin typeface="Times New Roman" pitchFamily="18" charset="0"/>
              </a:rPr>
              <a:t> </a:t>
            </a:r>
          </a:p>
          <a:p>
            <a:pPr lvl="1" algn="just">
              <a:buFontTx/>
              <a:buChar char="•"/>
            </a:pPr>
            <a:endParaRPr lang="en-US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en-US" b="1" dirty="0" err="1">
                <a:latin typeface="Times New Roman" pitchFamily="18" charset="0"/>
              </a:rPr>
              <a:t>очување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интегритета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ћелијске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мембране</a:t>
            </a:r>
            <a:r>
              <a:rPr lang="en-US" b="1" dirty="0">
                <a:latin typeface="Times New Roman" pitchFamily="18" charset="0"/>
              </a:rPr>
              <a:t> и у </a:t>
            </a:r>
            <a:r>
              <a:rPr lang="en-US" b="1" dirty="0" err="1">
                <a:latin typeface="Times New Roman" pitchFamily="18" charset="0"/>
              </a:rPr>
              <a:t>интеракцији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простагландинима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има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антизапаљенски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</a:rPr>
              <a:t>ефекат</a:t>
            </a:r>
            <a:endParaRPr lang="sr-Cyrl-RS" b="1" dirty="0" smtClean="0">
              <a:latin typeface="Times New Roman" pitchFamily="18" charset="0"/>
            </a:endParaRPr>
          </a:p>
          <a:p>
            <a:pPr algn="just"/>
            <a:r>
              <a:rPr lang="fr-FR" b="1" dirty="0" err="1">
                <a:latin typeface="Times New Roman" pitchFamily="18" charset="0"/>
              </a:rPr>
              <a:t>Унет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храном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витамин</a:t>
            </a:r>
            <a:r>
              <a:rPr lang="fr-FR" b="1" dirty="0">
                <a:latin typeface="Times New Roman" pitchFamily="18" charset="0"/>
              </a:rPr>
              <a:t> Е </a:t>
            </a:r>
            <a:r>
              <a:rPr lang="fr-FR" b="1" dirty="0" err="1">
                <a:latin typeface="Times New Roman" pitchFamily="18" charset="0"/>
              </a:rPr>
              <a:t>се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помоћу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жучних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соли</a:t>
            </a:r>
            <a:r>
              <a:rPr lang="fr-FR" b="1" dirty="0">
                <a:latin typeface="Times New Roman" pitchFamily="18" charset="0"/>
              </a:rPr>
              <a:t> и </a:t>
            </a:r>
            <a:r>
              <a:rPr lang="fr-FR" b="1" dirty="0" err="1">
                <a:latin typeface="Times New Roman" pitchFamily="18" charset="0"/>
              </a:rPr>
              <a:t>панкреасне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липазе</a:t>
            </a:r>
            <a:r>
              <a:rPr lang="fr-FR" b="1" dirty="0">
                <a:latin typeface="Times New Roman" pitchFamily="18" charset="0"/>
              </a:rPr>
              <a:t> у </a:t>
            </a:r>
            <a:r>
              <a:rPr lang="fr-FR" b="1" dirty="0" err="1">
                <a:latin typeface="Times New Roman" pitchFamily="18" charset="0"/>
              </a:rPr>
              <a:t>горњим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деловима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танког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црева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вари</a:t>
            </a:r>
            <a:r>
              <a:rPr lang="fr-FR" b="1" dirty="0">
                <a:latin typeface="Times New Roman" pitchFamily="18" charset="0"/>
              </a:rPr>
              <a:t> и </a:t>
            </a:r>
            <a:r>
              <a:rPr lang="fr-FR" b="1" dirty="0" err="1">
                <a:latin typeface="Times New Roman" pitchFamily="18" charset="0"/>
              </a:rPr>
              <a:t>апсорбује</a:t>
            </a:r>
            <a:r>
              <a:rPr lang="fr-FR" b="1" dirty="0">
                <a:latin typeface="Times New Roman" pitchFamily="18" charset="0"/>
              </a:rPr>
              <a:t>. </a:t>
            </a:r>
          </a:p>
          <a:p>
            <a:pPr algn="just"/>
            <a:endParaRPr lang="fr-FR" b="1" dirty="0">
              <a:latin typeface="Times New Roman" pitchFamily="18" charset="0"/>
            </a:endParaRPr>
          </a:p>
          <a:p>
            <a:pPr algn="just"/>
            <a:endParaRPr lang="fr-FR" b="1" dirty="0">
              <a:latin typeface="Times New Roman" pitchFamily="18" charset="0"/>
            </a:endParaRPr>
          </a:p>
          <a:p>
            <a:pPr algn="just"/>
            <a:r>
              <a:rPr lang="fr-FR" b="1" dirty="0" err="1">
                <a:latin typeface="Times New Roman" pitchFamily="18" charset="0"/>
              </a:rPr>
              <a:t>Из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цревне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слузнице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се</a:t>
            </a:r>
            <a:r>
              <a:rPr lang="fr-FR" b="1" dirty="0">
                <a:latin typeface="Times New Roman" pitchFamily="18" charset="0"/>
              </a:rPr>
              <a:t> у </a:t>
            </a:r>
            <a:r>
              <a:rPr lang="fr-FR" b="1" dirty="0" err="1">
                <a:latin typeface="Times New Roman" pitchFamily="18" charset="0"/>
              </a:rPr>
              <a:t>саставу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хиломикрона</a:t>
            </a:r>
            <a:r>
              <a:rPr lang="fr-FR" b="1" dirty="0">
                <a:latin typeface="Times New Roman" pitchFamily="18" charset="0"/>
              </a:rPr>
              <a:t> и </a:t>
            </a:r>
            <a:r>
              <a:rPr lang="fr-FR" b="1" dirty="0" err="1">
                <a:latin typeface="Times New Roman" pitchFamily="18" charset="0"/>
              </a:rPr>
              <a:t>липопротеина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плазме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транспортује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до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јетре</a:t>
            </a:r>
            <a:r>
              <a:rPr lang="fr-FR" b="1" dirty="0">
                <a:latin typeface="Times New Roman" pitchFamily="18" charset="0"/>
              </a:rPr>
              <a:t> и </a:t>
            </a:r>
            <a:r>
              <a:rPr lang="fr-FR" b="1" dirty="0" err="1">
                <a:latin typeface="Times New Roman" pitchFamily="18" charset="0"/>
              </a:rPr>
              <a:t>масног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ткива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где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се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складишти</a:t>
            </a:r>
            <a:r>
              <a:rPr lang="fr-FR" b="1" dirty="0">
                <a:latin typeface="Times New Roman" pitchFamily="18" charset="0"/>
              </a:rPr>
              <a:t> у </a:t>
            </a:r>
            <a:r>
              <a:rPr lang="fr-FR" b="1" dirty="0" err="1">
                <a:latin typeface="Times New Roman" pitchFamily="18" charset="0"/>
              </a:rPr>
              <a:t>облику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капљица</a:t>
            </a:r>
            <a:r>
              <a:rPr lang="fr-FR" b="1" dirty="0">
                <a:latin typeface="Times New Roman" pitchFamily="18" charset="0"/>
              </a:rPr>
              <a:t>. </a:t>
            </a:r>
            <a:endParaRPr lang="en-US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endParaRPr lang="en-US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78889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Text Box 2"/>
          <p:cNvSpPr txBox="1">
            <a:spLocks noChangeArrowheads="1"/>
          </p:cNvSpPr>
          <p:nvPr/>
        </p:nvSpPr>
        <p:spPr bwMode="auto">
          <a:xfrm>
            <a:off x="827088" y="981075"/>
            <a:ext cx="7696200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000" b="1" dirty="0">
                <a:latin typeface="Times New Roman" pitchFamily="18" charset="0"/>
              </a:rPr>
              <a:t>ВИТАМИН Е (</a:t>
            </a:r>
            <a:r>
              <a:rPr lang="en-US" sz="2000" b="1" dirty="0" smtClean="0">
                <a:latin typeface="Times New Roman" pitchFamily="18" charset="0"/>
              </a:rPr>
              <a:t>ТОКОФЕРОЛ)</a:t>
            </a:r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en-US" sz="2000" b="1" dirty="0">
                <a:latin typeface="Times New Roman" pitchFamily="18" charset="0"/>
              </a:rPr>
              <a:t>ДНЕВНЕ ПОТРЕБЕ </a:t>
            </a: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en-US" sz="2000" b="1" dirty="0" err="1">
                <a:latin typeface="Times New Roman" pitchFamily="18" charset="0"/>
              </a:rPr>
              <a:t>Препоруке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америчких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стручњака</a:t>
            </a:r>
            <a:r>
              <a:rPr lang="en-US" sz="2000" b="1" dirty="0">
                <a:latin typeface="Times New Roman" pitchFamily="18" charset="0"/>
              </a:rPr>
              <a:t> </a:t>
            </a: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lvl="2" algn="just"/>
            <a:r>
              <a:rPr lang="en-US" sz="20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 dirty="0">
                <a:latin typeface="Times New Roman" pitchFamily="18" charset="0"/>
              </a:rPr>
              <a:t>3-10 </a:t>
            </a:r>
            <a:r>
              <a:rPr lang="en-US" sz="2000" b="1" dirty="0" smtClean="0">
                <a:latin typeface="Times New Roman" pitchFamily="18" charset="0"/>
              </a:rPr>
              <a:t>mg </a:t>
            </a:r>
            <a:r>
              <a:rPr lang="en-US" sz="2000" b="1" dirty="0">
                <a:latin typeface="Times New Roman" pitchFamily="18" charset="0"/>
              </a:rPr>
              <a:t>ά ТЕ (</a:t>
            </a:r>
            <a:r>
              <a:rPr lang="en-US" sz="2000" b="1" i="1" dirty="0">
                <a:latin typeface="Times New Roman" pitchFamily="18" charset="0"/>
              </a:rPr>
              <a:t>ά </a:t>
            </a:r>
            <a:r>
              <a:rPr lang="en-US" sz="2000" b="1" i="1" dirty="0" err="1">
                <a:latin typeface="Times New Roman" pitchFamily="18" charset="0"/>
              </a:rPr>
              <a:t>токоферолских</a:t>
            </a:r>
            <a:r>
              <a:rPr lang="en-US" sz="2000" b="1" i="1" dirty="0">
                <a:latin typeface="Times New Roman" pitchFamily="18" charset="0"/>
              </a:rPr>
              <a:t> </a:t>
            </a:r>
          </a:p>
          <a:p>
            <a:pPr lvl="2" algn="just"/>
            <a:r>
              <a:rPr lang="en-US" sz="2000" b="1" i="1" dirty="0">
                <a:latin typeface="Times New Roman" pitchFamily="18" charset="0"/>
              </a:rPr>
              <a:t>	</a:t>
            </a:r>
            <a:r>
              <a:rPr lang="en-US" sz="2000" b="1" i="1" dirty="0" err="1">
                <a:latin typeface="Times New Roman" pitchFamily="18" charset="0"/>
              </a:rPr>
              <a:t>еквивалената</a:t>
            </a:r>
            <a:r>
              <a:rPr lang="en-US" sz="2000" b="1" dirty="0">
                <a:latin typeface="Times New Roman" pitchFamily="18" charset="0"/>
              </a:rPr>
              <a:t>) </a:t>
            </a:r>
            <a:r>
              <a:rPr lang="en-US" sz="2000" b="1" dirty="0" err="1">
                <a:latin typeface="Times New Roman" pitchFamily="18" charset="0"/>
              </a:rPr>
              <a:t>деца</a:t>
            </a:r>
            <a:endParaRPr lang="en-US" sz="2000" b="1" dirty="0">
              <a:latin typeface="Times New Roman" pitchFamily="18" charset="0"/>
            </a:endParaRPr>
          </a:p>
          <a:p>
            <a:pPr lvl="2"/>
            <a:r>
              <a:rPr lang="en-US" sz="20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 dirty="0">
                <a:latin typeface="Times New Roman" pitchFamily="18" charset="0"/>
              </a:rPr>
              <a:t>8 </a:t>
            </a:r>
            <a:r>
              <a:rPr lang="en-US" sz="2000" b="1" dirty="0" smtClean="0">
                <a:latin typeface="Times New Roman" pitchFamily="18" charset="0"/>
              </a:rPr>
              <a:t>mg </a:t>
            </a:r>
            <a:r>
              <a:rPr lang="en-US" sz="2000" b="1" dirty="0">
                <a:latin typeface="Times New Roman" pitchFamily="18" charset="0"/>
              </a:rPr>
              <a:t>ά ТЕ </a:t>
            </a:r>
            <a:r>
              <a:rPr lang="en-US" sz="2000" b="1" dirty="0" err="1">
                <a:latin typeface="Times New Roman" pitchFamily="18" charset="0"/>
              </a:rPr>
              <a:t>жене</a:t>
            </a:r>
            <a:endParaRPr lang="en-US" sz="2000" b="1" dirty="0">
              <a:latin typeface="Times New Roman" pitchFamily="18" charset="0"/>
            </a:endParaRPr>
          </a:p>
          <a:p>
            <a:pPr lvl="2"/>
            <a:r>
              <a:rPr lang="en-US" sz="20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 dirty="0">
                <a:latin typeface="Times New Roman" pitchFamily="18" charset="0"/>
              </a:rPr>
              <a:t>10 </a:t>
            </a:r>
            <a:r>
              <a:rPr lang="en-US" sz="2000" b="1" dirty="0" smtClean="0">
                <a:latin typeface="Times New Roman" pitchFamily="18" charset="0"/>
              </a:rPr>
              <a:t>mg </a:t>
            </a:r>
            <a:r>
              <a:rPr lang="en-US" sz="2000" b="1" dirty="0">
                <a:latin typeface="Times New Roman" pitchFamily="18" charset="0"/>
              </a:rPr>
              <a:t>ά ТЕ </a:t>
            </a:r>
            <a:r>
              <a:rPr lang="en-US" sz="2000" b="1" dirty="0" err="1">
                <a:latin typeface="Times New Roman" pitchFamily="18" charset="0"/>
              </a:rPr>
              <a:t>мушкарци</a:t>
            </a:r>
            <a:endParaRPr lang="en-US" sz="2000" b="1" dirty="0">
              <a:latin typeface="Times New Roman" pitchFamily="18" charset="0"/>
            </a:endParaRPr>
          </a:p>
          <a:p>
            <a:pPr marL="457200" indent="-457200" algn="just">
              <a:buFont typeface="Symbol"/>
              <a:buChar char="·"/>
            </a:pPr>
            <a:r>
              <a:rPr lang="en-US" sz="2000" b="1" dirty="0" smtClean="0">
                <a:latin typeface="Times New Roman" pitchFamily="18" charset="0"/>
              </a:rPr>
              <a:t>200-300 mg </a:t>
            </a:r>
            <a:r>
              <a:rPr lang="en-US" sz="2000" b="1" dirty="0">
                <a:latin typeface="Times New Roman" pitchFamily="18" charset="0"/>
              </a:rPr>
              <a:t>ά ТЕ </a:t>
            </a:r>
            <a:r>
              <a:rPr lang="en-US" sz="2000" b="1" dirty="0" err="1">
                <a:latin typeface="Times New Roman" pitchFamily="18" charset="0"/>
              </a:rPr>
              <a:t>средовечни</a:t>
            </a:r>
            <a:r>
              <a:rPr lang="en-US" sz="2000" b="1" dirty="0">
                <a:latin typeface="Times New Roman" pitchFamily="18" charset="0"/>
              </a:rPr>
              <a:t> и </a:t>
            </a:r>
            <a:r>
              <a:rPr lang="en-US" sz="2000" b="1" dirty="0" err="1">
                <a:latin typeface="Times New Roman" pitchFamily="18" charset="0"/>
              </a:rPr>
              <a:t>старији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</a:rPr>
              <a:t>људи</a:t>
            </a:r>
            <a:endParaRPr lang="sr-Cyrl-RS" sz="2000" b="1" dirty="0" smtClean="0">
              <a:latin typeface="Times New Roman" pitchFamily="18" charset="0"/>
            </a:endParaRPr>
          </a:p>
          <a:p>
            <a:pPr algn="just"/>
            <a:endParaRPr lang="sr-Cyrl-RS" sz="2000" b="1" dirty="0">
              <a:latin typeface="Times New Roman" pitchFamily="18" charset="0"/>
            </a:endParaRPr>
          </a:p>
          <a:p>
            <a:pPr algn="just"/>
            <a:r>
              <a:rPr lang="fr-FR" sz="2000" b="1" dirty="0" err="1" smtClean="0">
                <a:latin typeface="Times New Roman" pitchFamily="18" charset="0"/>
              </a:rPr>
              <a:t>Недостатак</a:t>
            </a:r>
            <a:r>
              <a:rPr lang="fr-FR" sz="2000" b="1" dirty="0" smtClean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витамина</a:t>
            </a:r>
            <a:r>
              <a:rPr lang="fr-FR" sz="2000" b="1" dirty="0">
                <a:latin typeface="Times New Roman" pitchFamily="18" charset="0"/>
              </a:rPr>
              <a:t> Е </a:t>
            </a:r>
            <a:r>
              <a:rPr lang="fr-FR" sz="2000" b="1" dirty="0" err="1">
                <a:latin typeface="Times New Roman" pitchFamily="18" charset="0"/>
              </a:rPr>
              <a:t>веома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редак</a:t>
            </a:r>
            <a:r>
              <a:rPr lang="fr-FR" sz="2000" b="1" dirty="0">
                <a:latin typeface="Times New Roman" pitchFamily="18" charset="0"/>
              </a:rPr>
              <a:t>. </a:t>
            </a:r>
          </a:p>
          <a:p>
            <a:pPr algn="just"/>
            <a:endParaRPr lang="fr-FR" sz="2000" b="1" dirty="0">
              <a:latin typeface="Times New Roman" pitchFamily="18" charset="0"/>
            </a:endParaRPr>
          </a:p>
          <a:p>
            <a:pPr algn="just"/>
            <a:r>
              <a:rPr lang="fr-FR" sz="2000" b="1" dirty="0" err="1">
                <a:latin typeface="Times New Roman" pitchFamily="18" charset="0"/>
              </a:rPr>
              <a:t>Описан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код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превремено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рођене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деце</a:t>
            </a:r>
            <a:r>
              <a:rPr lang="fr-FR" sz="2000" b="1" dirty="0">
                <a:latin typeface="Times New Roman" pitchFamily="18" charset="0"/>
              </a:rPr>
              <a:t>, </a:t>
            </a:r>
            <a:r>
              <a:rPr lang="fr-FR" sz="2000" b="1" dirty="0" err="1">
                <a:latin typeface="Times New Roman" pitchFamily="18" charset="0"/>
              </a:rPr>
              <a:t>особа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које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су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дуго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на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исхрани</a:t>
            </a:r>
            <a:r>
              <a:rPr lang="fr-FR" sz="2000" b="1" dirty="0">
                <a:latin typeface="Times New Roman" pitchFamily="18" charset="0"/>
              </a:rPr>
              <a:t> с </a:t>
            </a:r>
            <a:r>
              <a:rPr lang="fr-FR" sz="2000" b="1" dirty="0" err="1">
                <a:latin typeface="Times New Roman" pitchFamily="18" charset="0"/>
              </a:rPr>
              <a:t>мало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масти</a:t>
            </a:r>
            <a:r>
              <a:rPr lang="fr-FR" sz="2000" b="1" dirty="0">
                <a:latin typeface="Times New Roman" pitchFamily="18" charset="0"/>
              </a:rPr>
              <a:t> и </a:t>
            </a:r>
            <a:r>
              <a:rPr lang="fr-FR" sz="2000" b="1" dirty="0" err="1">
                <a:latin typeface="Times New Roman" pitchFamily="18" charset="0"/>
              </a:rPr>
              <a:t>поремећајем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апсорпције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масти</a:t>
            </a:r>
            <a:r>
              <a:rPr lang="fr-FR" sz="2000" b="1" dirty="0">
                <a:latin typeface="Times New Roman" pitchFamily="18" charset="0"/>
              </a:rPr>
              <a:t>.</a:t>
            </a:r>
          </a:p>
          <a:p>
            <a:pPr lvl="2"/>
            <a:endParaRPr lang="en-US" sz="20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38296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Text Box 2"/>
          <p:cNvSpPr txBox="1">
            <a:spLocks noChangeArrowheads="1"/>
          </p:cNvSpPr>
          <p:nvPr/>
        </p:nvSpPr>
        <p:spPr bwMode="auto">
          <a:xfrm>
            <a:off x="762000" y="1524000"/>
            <a:ext cx="7696200" cy="472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К</a:t>
            </a:r>
            <a:r>
              <a:rPr lang="en-US" sz="2800" b="1">
                <a:latin typeface="Times New Roman" pitchFamily="18" charset="0"/>
              </a:rPr>
              <a:t>  - </a:t>
            </a:r>
            <a:r>
              <a:rPr lang="en-US" sz="2800" b="1" i="1">
                <a:latin typeface="Times New Roman" pitchFamily="18" charset="0"/>
              </a:rPr>
              <a:t>значај</a:t>
            </a:r>
          </a:p>
          <a:p>
            <a:endParaRPr lang="en-US" sz="2400" b="1" i="1">
              <a:latin typeface="Times New Roman" pitchFamily="18" charset="0"/>
            </a:endParaRPr>
          </a:p>
          <a:p>
            <a:pPr algn="just"/>
            <a:endParaRPr lang="en-US" sz="2400" b="1" i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Представља групу једињења (вероватно 8) од које су: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липосолубилни К</a:t>
            </a:r>
            <a:r>
              <a:rPr lang="en-US" sz="2800" b="1" baseline="-25000">
                <a:latin typeface="Times New Roman" pitchFamily="18" charset="0"/>
              </a:rPr>
              <a:t>1</a:t>
            </a:r>
            <a:r>
              <a:rPr lang="en-US" sz="2800" b="1">
                <a:latin typeface="Times New Roman" pitchFamily="18" charset="0"/>
              </a:rPr>
              <a:t> (</a:t>
            </a:r>
            <a:r>
              <a:rPr lang="en-US" sz="2800" b="1" i="1">
                <a:latin typeface="Times New Roman" pitchFamily="18" charset="0"/>
              </a:rPr>
              <a:t>филокинон</a:t>
            </a:r>
            <a:r>
              <a:rPr lang="en-US" sz="2800" b="1">
                <a:latin typeface="Times New Roman" pitchFamily="18" charset="0"/>
              </a:rPr>
              <a:t>) и К</a:t>
            </a:r>
            <a:r>
              <a:rPr lang="en-US" sz="2800" b="1" baseline="-25000">
                <a:latin typeface="Times New Roman" pitchFamily="18" charset="0"/>
              </a:rPr>
              <a:t>2</a:t>
            </a:r>
            <a:r>
              <a:rPr lang="en-US" sz="2800" b="1">
                <a:latin typeface="Times New Roman" pitchFamily="18" charset="0"/>
              </a:rPr>
              <a:t> (</a:t>
            </a:r>
            <a:r>
              <a:rPr lang="en-US" sz="2800" b="1" i="1">
                <a:latin typeface="Times New Roman" pitchFamily="18" charset="0"/>
              </a:rPr>
              <a:t>менакинон</a:t>
            </a:r>
            <a:r>
              <a:rPr lang="en-US" sz="2800" b="1">
                <a:latin typeface="Times New Roman" pitchFamily="18" charset="0"/>
              </a:rPr>
              <a:t>) </a:t>
            </a:r>
          </a:p>
          <a:p>
            <a:pPr lvl="1" algn="just"/>
            <a:endParaRPr lang="en-US" sz="2800" b="1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en-US" sz="2800" b="1">
                <a:latin typeface="Times New Roman" pitchFamily="18" charset="0"/>
              </a:rPr>
              <a:t>хидросолубилан К</a:t>
            </a:r>
            <a:r>
              <a:rPr lang="en-US" sz="2800" b="1" baseline="-25000">
                <a:latin typeface="Times New Roman" pitchFamily="18" charset="0"/>
              </a:rPr>
              <a:t>3</a:t>
            </a:r>
            <a:r>
              <a:rPr lang="en-US" sz="2800" b="1">
                <a:latin typeface="Times New Roman" pitchFamily="18" charset="0"/>
              </a:rPr>
              <a:t> (</a:t>
            </a:r>
            <a:r>
              <a:rPr lang="en-US" sz="2800" b="1" i="1">
                <a:latin typeface="Times New Roman" pitchFamily="18" charset="0"/>
              </a:rPr>
              <a:t>менадион</a:t>
            </a:r>
            <a:r>
              <a:rPr lang="en-US" sz="2800" b="1">
                <a:latin typeface="Times New Roman" pitchFamily="18" charset="0"/>
              </a:rPr>
              <a:t>)  </a:t>
            </a:r>
          </a:p>
          <a:p>
            <a:endParaRPr lang="en-US" sz="2800" b="1" i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63715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Text Box 2"/>
          <p:cNvSpPr txBox="1">
            <a:spLocks noChangeArrowheads="1"/>
          </p:cNvSpPr>
          <p:nvPr/>
        </p:nvSpPr>
        <p:spPr bwMode="auto">
          <a:xfrm>
            <a:off x="323850" y="1689100"/>
            <a:ext cx="8134350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000" b="1" dirty="0">
                <a:latin typeface="Times New Roman" pitchFamily="18" charset="0"/>
              </a:rPr>
              <a:t>ВИТАМИН К  - </a:t>
            </a:r>
            <a:r>
              <a:rPr lang="en-US" sz="2000" b="1" i="1" dirty="0" err="1">
                <a:latin typeface="Times New Roman" pitchFamily="18" charset="0"/>
              </a:rPr>
              <a:t>улога</a:t>
            </a:r>
            <a:endParaRPr lang="en-US" sz="2000" b="1" i="1" dirty="0">
              <a:latin typeface="Times New Roman" pitchFamily="18" charset="0"/>
            </a:endParaRPr>
          </a:p>
          <a:p>
            <a:endParaRPr lang="en-US" sz="2000" b="1" i="1" dirty="0">
              <a:latin typeface="Times New Roman" pitchFamily="18" charset="0"/>
            </a:endParaRPr>
          </a:p>
          <a:p>
            <a:pPr algn="just"/>
            <a:r>
              <a:rPr lang="en-US" sz="2000" b="1" dirty="0" err="1">
                <a:latin typeface="Times New Roman" pitchFamily="18" charset="0"/>
              </a:rPr>
              <a:t>Главна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улога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витамина</a:t>
            </a:r>
            <a:r>
              <a:rPr lang="en-US" sz="2000" b="1" dirty="0">
                <a:latin typeface="Times New Roman" pitchFamily="18" charset="0"/>
              </a:rPr>
              <a:t> К </a:t>
            </a:r>
            <a:r>
              <a:rPr lang="en-US" sz="2000" b="1" dirty="0" err="1">
                <a:latin typeface="Times New Roman" pitchFamily="18" charset="0"/>
              </a:rPr>
              <a:t>је</a:t>
            </a:r>
            <a:r>
              <a:rPr lang="en-US" sz="2000" b="1" dirty="0">
                <a:latin typeface="Times New Roman" pitchFamily="18" charset="0"/>
              </a:rPr>
              <a:t> у </a:t>
            </a:r>
            <a:r>
              <a:rPr lang="en-US" sz="2000" b="1" dirty="0" err="1">
                <a:latin typeface="Times New Roman" pitchFamily="18" charset="0"/>
              </a:rPr>
              <a:t>синтези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фактора</a:t>
            </a:r>
            <a:r>
              <a:rPr lang="en-US" sz="2000" b="1" dirty="0">
                <a:latin typeface="Times New Roman" pitchFamily="18" charset="0"/>
              </a:rPr>
              <a:t>  </a:t>
            </a:r>
            <a:r>
              <a:rPr lang="en-US" sz="2000" b="1" dirty="0" err="1">
                <a:latin typeface="Times New Roman" pitchFamily="18" charset="0"/>
              </a:rPr>
              <a:t>коагулације</a:t>
            </a:r>
            <a:r>
              <a:rPr lang="en-US" sz="2000" b="1" dirty="0">
                <a:latin typeface="Times New Roman" pitchFamily="18" charset="0"/>
              </a:rPr>
              <a:t> и </a:t>
            </a:r>
            <a:r>
              <a:rPr lang="en-US" sz="2000" b="1" dirty="0" err="1">
                <a:latin typeface="Times New Roman" pitchFamily="18" charset="0"/>
              </a:rPr>
              <a:t>то</a:t>
            </a:r>
            <a:r>
              <a:rPr lang="en-US" sz="2000" b="1" dirty="0">
                <a:latin typeface="Times New Roman" pitchFamily="18" charset="0"/>
              </a:rPr>
              <a:t>: </a:t>
            </a:r>
            <a:r>
              <a:rPr lang="en-US" sz="2000" b="1" dirty="0" err="1">
                <a:latin typeface="Times New Roman" pitchFamily="18" charset="0"/>
              </a:rPr>
              <a:t>протромбина</a:t>
            </a:r>
            <a:r>
              <a:rPr lang="en-US" sz="2000" b="1" dirty="0">
                <a:latin typeface="Times New Roman" pitchFamily="18" charset="0"/>
              </a:rPr>
              <a:t> (</a:t>
            </a:r>
            <a:r>
              <a:rPr lang="en-US" sz="2000" b="1" i="1" dirty="0" err="1">
                <a:latin typeface="Times New Roman" pitchFamily="18" charset="0"/>
              </a:rPr>
              <a:t>faktor</a:t>
            </a:r>
            <a:r>
              <a:rPr lang="en-US" sz="2000" b="1" i="1" dirty="0">
                <a:latin typeface="Times New Roman" pitchFamily="18" charset="0"/>
              </a:rPr>
              <a:t> II</a:t>
            </a:r>
            <a:r>
              <a:rPr lang="en-US" sz="2000" b="1" dirty="0">
                <a:latin typeface="Times New Roman" pitchFamily="18" charset="0"/>
              </a:rPr>
              <a:t>), </a:t>
            </a:r>
            <a:r>
              <a:rPr lang="en-US" sz="2000" b="1" dirty="0" err="1">
                <a:latin typeface="Times New Roman" pitchFamily="18" charset="0"/>
              </a:rPr>
              <a:t>проконвертина</a:t>
            </a:r>
            <a:r>
              <a:rPr lang="en-US" sz="2000" b="1" dirty="0">
                <a:latin typeface="Times New Roman" pitchFamily="18" charset="0"/>
              </a:rPr>
              <a:t>, </a:t>
            </a:r>
            <a:r>
              <a:rPr lang="en-US" sz="2000" b="1" dirty="0" err="1">
                <a:latin typeface="Times New Roman" pitchFamily="18" charset="0"/>
              </a:rPr>
              <a:t>компоненти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фактора</a:t>
            </a:r>
            <a:r>
              <a:rPr lang="en-US" sz="2000" b="1" dirty="0">
                <a:latin typeface="Times New Roman" pitchFamily="18" charset="0"/>
              </a:rPr>
              <a:t> IX и X.</a:t>
            </a: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en-US" sz="2000" b="1" dirty="0" err="1">
                <a:latin typeface="Times New Roman" pitchFamily="18" charset="0"/>
              </a:rPr>
              <a:t>Истраживања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указују</a:t>
            </a:r>
            <a:r>
              <a:rPr lang="en-US" sz="2000" b="1" dirty="0">
                <a:latin typeface="Times New Roman" pitchFamily="18" charset="0"/>
              </a:rPr>
              <a:t> и </a:t>
            </a:r>
            <a:r>
              <a:rPr lang="en-US" sz="2000" b="1" dirty="0" err="1">
                <a:latin typeface="Times New Roman" pitchFamily="18" charset="0"/>
              </a:rPr>
              <a:t>на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друге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значајне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улоге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као</a:t>
            </a:r>
            <a:r>
              <a:rPr lang="en-US" sz="2000" b="1" dirty="0">
                <a:latin typeface="Times New Roman" pitchFamily="18" charset="0"/>
              </a:rPr>
              <a:t>: </a:t>
            </a:r>
          </a:p>
          <a:p>
            <a:pPr lvl="1" algn="just">
              <a:buFontTx/>
              <a:buChar char="•"/>
            </a:pPr>
            <a:r>
              <a:rPr lang="en-US" sz="2000" b="1" dirty="0" err="1">
                <a:latin typeface="Times New Roman" pitchFamily="18" charset="0"/>
              </a:rPr>
              <a:t>регулација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уграђивања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калцијум-фосфата</a:t>
            </a:r>
            <a:r>
              <a:rPr lang="en-US" sz="2000" b="1" dirty="0">
                <a:latin typeface="Times New Roman" pitchFamily="18" charset="0"/>
              </a:rPr>
              <a:t> у </a:t>
            </a:r>
            <a:r>
              <a:rPr lang="en-US" sz="2000" b="1" dirty="0" err="1">
                <a:latin typeface="Times New Roman" pitchFamily="18" charset="0"/>
              </a:rPr>
              <a:t>кости</a:t>
            </a:r>
            <a:endParaRPr lang="en-US" sz="2000" b="1" dirty="0">
              <a:latin typeface="Times New Roman" pitchFamily="18" charset="0"/>
            </a:endParaRPr>
          </a:p>
          <a:p>
            <a:pPr lvl="1" algn="just">
              <a:buFontTx/>
              <a:buChar char="•"/>
            </a:pPr>
            <a:r>
              <a:rPr lang="en-US" sz="2000" b="1" dirty="0">
                <a:latin typeface="Times New Roman" pitchFamily="18" charset="0"/>
              </a:rPr>
              <a:t>у </a:t>
            </a:r>
            <a:r>
              <a:rPr lang="en-US" sz="2000" b="1" dirty="0" err="1">
                <a:latin typeface="Times New Roman" pitchFamily="18" charset="0"/>
              </a:rPr>
              <a:t>развоју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атеросклерозе</a:t>
            </a:r>
            <a:r>
              <a:rPr lang="en-US" sz="2000" b="1" dirty="0">
                <a:latin typeface="Times New Roman" pitchFamily="18" charset="0"/>
              </a:rPr>
              <a:t> и </a:t>
            </a:r>
            <a:r>
              <a:rPr lang="en-US" sz="2000" b="1" dirty="0" err="1">
                <a:latin typeface="Times New Roman" pitchFamily="18" charset="0"/>
              </a:rPr>
              <a:t>др</a:t>
            </a:r>
            <a:r>
              <a:rPr lang="en-US" sz="2000" b="1" dirty="0" smtClean="0">
                <a:latin typeface="Times New Roman" pitchFamily="18" charset="0"/>
              </a:rPr>
              <a:t>.</a:t>
            </a:r>
            <a:endParaRPr lang="sr-Cyrl-RS" sz="2000" b="1" dirty="0" smtClean="0">
              <a:latin typeface="Times New Roman" pitchFamily="18" charset="0"/>
            </a:endParaRPr>
          </a:p>
          <a:p>
            <a:pPr algn="just"/>
            <a:r>
              <a:rPr lang="en-US" sz="2000" b="1" dirty="0" err="1">
                <a:latin typeface="Times New Roman" pitchFamily="18" charset="0"/>
              </a:rPr>
              <a:t>Унет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храном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витамин</a:t>
            </a:r>
            <a:r>
              <a:rPr lang="en-US" sz="2000" b="1" dirty="0">
                <a:latin typeface="Times New Roman" pitchFamily="18" charset="0"/>
              </a:rPr>
              <a:t> К </a:t>
            </a:r>
            <a:r>
              <a:rPr lang="en-US" sz="2000" b="1" dirty="0" err="1">
                <a:latin typeface="Times New Roman" pitchFamily="18" charset="0"/>
              </a:rPr>
              <a:t>се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помоћу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жучних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соли</a:t>
            </a:r>
            <a:r>
              <a:rPr lang="en-US" sz="2000" b="1" dirty="0">
                <a:latin typeface="Times New Roman" pitchFamily="18" charset="0"/>
              </a:rPr>
              <a:t> и </a:t>
            </a:r>
            <a:r>
              <a:rPr lang="en-US" sz="2000" b="1" dirty="0" err="1">
                <a:latin typeface="Times New Roman" pitchFamily="18" charset="0"/>
              </a:rPr>
              <a:t>активности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панкреасне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липазе</a:t>
            </a:r>
            <a:r>
              <a:rPr lang="en-US" sz="2000" b="1" dirty="0">
                <a:latin typeface="Times New Roman" pitchFamily="18" charset="0"/>
              </a:rPr>
              <a:t> у </a:t>
            </a:r>
            <a:r>
              <a:rPr lang="en-US" sz="2000" b="1" dirty="0" err="1">
                <a:latin typeface="Times New Roman" pitchFamily="18" charset="0"/>
              </a:rPr>
              <a:t>горњим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деловима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танког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црева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вари</a:t>
            </a:r>
            <a:r>
              <a:rPr lang="en-US" sz="2000" b="1" dirty="0">
                <a:latin typeface="Times New Roman" pitchFamily="18" charset="0"/>
              </a:rPr>
              <a:t> и </a:t>
            </a:r>
            <a:r>
              <a:rPr lang="en-US" sz="2000" b="1" dirty="0" err="1">
                <a:latin typeface="Times New Roman" pitchFamily="18" charset="0"/>
              </a:rPr>
              <a:t>апсорбује</a:t>
            </a:r>
            <a:r>
              <a:rPr lang="en-US" sz="2000" b="1" dirty="0">
                <a:latin typeface="Times New Roman" pitchFamily="18" charset="0"/>
              </a:rPr>
              <a:t> (</a:t>
            </a:r>
            <a:r>
              <a:rPr lang="en-US" sz="2000" b="1" i="1" dirty="0">
                <a:latin typeface="Times New Roman" pitchFamily="18" charset="0"/>
              </a:rPr>
              <a:t>40-70%</a:t>
            </a:r>
            <a:r>
              <a:rPr lang="en-US" sz="2000" b="1" dirty="0">
                <a:latin typeface="Times New Roman" pitchFamily="18" charset="0"/>
              </a:rPr>
              <a:t>). </a:t>
            </a: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en-US" sz="2000" b="1" dirty="0" err="1">
                <a:latin typeface="Times New Roman" pitchFamily="18" charset="0"/>
              </a:rPr>
              <a:t>Из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цревне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слузнице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се</a:t>
            </a:r>
            <a:r>
              <a:rPr lang="en-US" sz="2000" b="1" dirty="0">
                <a:latin typeface="Times New Roman" pitchFamily="18" charset="0"/>
              </a:rPr>
              <a:t> у </a:t>
            </a:r>
            <a:r>
              <a:rPr lang="en-US" sz="2000" b="1" dirty="0" err="1">
                <a:latin typeface="Times New Roman" pitchFamily="18" charset="0"/>
              </a:rPr>
              <a:t>саставу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хиломикрона</a:t>
            </a:r>
            <a:r>
              <a:rPr lang="en-US" sz="2000" b="1" dirty="0">
                <a:latin typeface="Times New Roman" pitchFamily="18" charset="0"/>
              </a:rPr>
              <a:t> и </a:t>
            </a:r>
            <a:r>
              <a:rPr lang="en-US" sz="2000" b="1" dirty="0" err="1">
                <a:latin typeface="Times New Roman" pitchFamily="18" charset="0"/>
              </a:rPr>
              <a:t>липопротеина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плазме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транспортује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до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јетре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где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се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не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задржава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дуго</a:t>
            </a:r>
            <a:r>
              <a:rPr lang="en-US" sz="2000" b="1" dirty="0">
                <a:latin typeface="Times New Roman" pitchFamily="18" charset="0"/>
              </a:rPr>
              <a:t>. </a:t>
            </a:r>
          </a:p>
          <a:p>
            <a:pPr lvl="1" algn="just">
              <a:buFontTx/>
              <a:buChar char="•"/>
            </a:pPr>
            <a:endParaRPr lang="en-US" sz="2000" b="1" i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68662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Text Box 2"/>
          <p:cNvSpPr txBox="1">
            <a:spLocks noChangeArrowheads="1"/>
          </p:cNvSpPr>
          <p:nvPr/>
        </p:nvSpPr>
        <p:spPr bwMode="auto">
          <a:xfrm>
            <a:off x="179388" y="1484313"/>
            <a:ext cx="8964612" cy="4973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>
                <a:latin typeface="Times New Roman" pitchFamily="18" charset="0"/>
              </a:rPr>
              <a:t>ВИТАМИН </a:t>
            </a:r>
            <a:r>
              <a:rPr lang="en-US" sz="3200" b="1">
                <a:latin typeface="Times New Roman" pitchFamily="18" charset="0"/>
              </a:rPr>
              <a:t>К</a:t>
            </a:r>
            <a:r>
              <a:rPr lang="en-US" sz="2800" b="1">
                <a:latin typeface="Times New Roman" pitchFamily="18" charset="0"/>
              </a:rPr>
              <a:t>  - </a:t>
            </a:r>
            <a:r>
              <a:rPr lang="en-US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/>
            <a:endParaRPr lang="en-US" sz="1600" b="1">
              <a:latin typeface="Times New Roman" pitchFamily="18" charset="0"/>
            </a:endParaRPr>
          </a:p>
          <a:p>
            <a:pPr algn="just"/>
            <a:endParaRPr lang="en-US" sz="16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ГЛАВНИ ИЗВОР</a:t>
            </a:r>
          </a:p>
          <a:p>
            <a:pPr algn="just"/>
            <a:endParaRPr lang="en-US" sz="1600" b="1">
              <a:latin typeface="Times New Roman" pitchFamily="18" charset="0"/>
            </a:endParaRPr>
          </a:p>
          <a:p>
            <a:pPr algn="just"/>
            <a:endParaRPr lang="en-US" sz="1600" b="1">
              <a:latin typeface="Times New Roman" pitchFamily="18" charset="0"/>
            </a:endParaRPr>
          </a:p>
          <a:p>
            <a:pPr lvl="2" algn="just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намирнице биљног порекла (</a:t>
            </a:r>
            <a:r>
              <a:rPr lang="en-US" sz="2800" b="1" i="1">
                <a:latin typeface="Times New Roman" pitchFamily="18" charset="0"/>
              </a:rPr>
              <a:t>зелено </a:t>
            </a:r>
          </a:p>
          <a:p>
            <a:pPr lvl="2" algn="just"/>
            <a:r>
              <a:rPr lang="en-US" sz="2800" b="1" i="1">
                <a:latin typeface="Times New Roman" pitchFamily="18" charset="0"/>
              </a:rPr>
              <a:t>	лиснато поврће: спанаћ, сочиво, купус, </a:t>
            </a:r>
          </a:p>
          <a:p>
            <a:pPr lvl="2" algn="just"/>
            <a:r>
              <a:rPr lang="en-US" sz="2800" b="1" i="1">
                <a:latin typeface="Times New Roman" pitchFamily="18" charset="0"/>
              </a:rPr>
              <a:t>	зелена салата</a:t>
            </a:r>
            <a:r>
              <a:rPr lang="en-US" sz="2800" b="1">
                <a:latin typeface="Times New Roman" pitchFamily="18" charset="0"/>
              </a:rPr>
              <a:t>)</a:t>
            </a:r>
          </a:p>
          <a:p>
            <a:pPr lvl="2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биљна уља (</a:t>
            </a:r>
            <a:r>
              <a:rPr lang="en-US" sz="2800" b="1" i="1">
                <a:latin typeface="Times New Roman" pitchFamily="18" charset="0"/>
              </a:rPr>
              <a:t>сојино уље</a:t>
            </a:r>
            <a:r>
              <a:rPr lang="en-US" sz="2800" b="1">
                <a:latin typeface="Times New Roman" pitchFamily="18" charset="0"/>
              </a:rPr>
              <a:t>)</a:t>
            </a:r>
          </a:p>
          <a:p>
            <a:pPr lvl="2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маргарин</a:t>
            </a:r>
          </a:p>
          <a:p>
            <a:pPr lvl="2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ферментисани сиреви (</a:t>
            </a:r>
            <a:r>
              <a:rPr lang="en-US" sz="2800" b="1" i="1">
                <a:latin typeface="Times New Roman" pitchFamily="18" charset="0"/>
              </a:rPr>
              <a:t>К</a:t>
            </a:r>
            <a:r>
              <a:rPr lang="en-US" sz="2800" b="1" i="1" baseline="-25000">
                <a:latin typeface="Times New Roman" pitchFamily="18" charset="0"/>
              </a:rPr>
              <a:t>2</a:t>
            </a:r>
            <a:r>
              <a:rPr lang="en-US" sz="2800" b="1">
                <a:latin typeface="Times New Roman" pitchFamily="18" charset="0"/>
              </a:rPr>
              <a:t>)</a:t>
            </a:r>
          </a:p>
          <a:p>
            <a:pPr lvl="2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мајчино млеко</a:t>
            </a:r>
          </a:p>
        </p:txBody>
      </p:sp>
    </p:spTree>
    <p:extLst>
      <p:ext uri="{BB962C8B-B14F-4D97-AF65-F5344CB8AC3E}">
        <p14:creationId xmlns:p14="http://schemas.microsoft.com/office/powerpoint/2010/main" xmlns="" val="38532185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Text Box 2"/>
          <p:cNvSpPr txBox="1">
            <a:spLocks noChangeArrowheads="1"/>
          </p:cNvSpPr>
          <p:nvPr/>
        </p:nvSpPr>
        <p:spPr bwMode="auto">
          <a:xfrm>
            <a:off x="539750" y="981075"/>
            <a:ext cx="7696200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1" dirty="0">
                <a:latin typeface="Times New Roman" pitchFamily="18" charset="0"/>
              </a:rPr>
              <a:t>ВИТАМИН К  </a:t>
            </a:r>
            <a:endParaRPr lang="sr-Cyrl-RS" b="1" dirty="0">
              <a:latin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</a:rPr>
              <a:t>ДНЕВНЕ </a:t>
            </a:r>
            <a:r>
              <a:rPr lang="en-US" b="1" dirty="0">
                <a:latin typeface="Times New Roman" pitchFamily="18" charset="0"/>
              </a:rPr>
              <a:t>ПОТРЕБЕ  </a:t>
            </a: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r>
              <a:rPr lang="en-US" b="1" dirty="0" err="1">
                <a:latin typeface="Times New Roman" pitchFamily="18" charset="0"/>
              </a:rPr>
              <a:t>Препоруке</a:t>
            </a:r>
            <a:r>
              <a:rPr lang="en-US" b="1" dirty="0">
                <a:latin typeface="Times New Roman" pitchFamily="18" charset="0"/>
              </a:rPr>
              <a:t> </a:t>
            </a: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lvl="2" algn="just"/>
            <a:r>
              <a:rPr lang="en-US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 dirty="0">
                <a:latin typeface="Times New Roman" pitchFamily="18" charset="0"/>
              </a:rPr>
              <a:t>1 </a:t>
            </a:r>
            <a:r>
              <a:rPr lang="en-US" b="1" dirty="0" err="1">
                <a:latin typeface="Times New Roman" pitchFamily="18" charset="0"/>
              </a:rPr>
              <a:t>μg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по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кг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телесне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масе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одрасли</a:t>
            </a:r>
            <a:endParaRPr lang="en-US" b="1" dirty="0">
              <a:latin typeface="Times New Roman" pitchFamily="18" charset="0"/>
            </a:endParaRPr>
          </a:p>
          <a:p>
            <a:pPr lvl="2" algn="just"/>
            <a:endParaRPr lang="en-US" b="1" dirty="0">
              <a:latin typeface="Times New Roman" pitchFamily="18" charset="0"/>
            </a:endParaRPr>
          </a:p>
          <a:p>
            <a:pPr lvl="2"/>
            <a:r>
              <a:rPr lang="en-US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 dirty="0" err="1">
                <a:latin typeface="Times New Roman" pitchFamily="18" charset="0"/>
              </a:rPr>
              <a:t>деца</a:t>
            </a:r>
            <a:r>
              <a:rPr lang="en-US" b="1" dirty="0">
                <a:latin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</a:rPr>
              <a:t>новорођенчад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имају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повећане</a:t>
            </a:r>
            <a:r>
              <a:rPr lang="en-US" b="1" dirty="0">
                <a:latin typeface="Times New Roman" pitchFamily="18" charset="0"/>
              </a:rPr>
              <a:t> </a:t>
            </a:r>
          </a:p>
          <a:p>
            <a:pPr lvl="2"/>
            <a:r>
              <a:rPr lang="en-US" b="1" dirty="0">
                <a:latin typeface="Times New Roman" pitchFamily="18" charset="0"/>
              </a:rPr>
              <a:t>	</a:t>
            </a:r>
            <a:r>
              <a:rPr lang="en-US" b="1" dirty="0" err="1">
                <a:latin typeface="Times New Roman" pitchFamily="18" charset="0"/>
              </a:rPr>
              <a:t>потребе</a:t>
            </a:r>
            <a:r>
              <a:rPr lang="en-US" b="1" dirty="0">
                <a:latin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</a:rPr>
              <a:t>али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је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потребан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посебан</a:t>
            </a:r>
            <a:r>
              <a:rPr lang="en-US" b="1" dirty="0">
                <a:latin typeface="Times New Roman" pitchFamily="18" charset="0"/>
              </a:rPr>
              <a:t> </a:t>
            </a:r>
          </a:p>
          <a:p>
            <a:pPr lvl="2"/>
            <a:r>
              <a:rPr lang="en-US" b="1" dirty="0">
                <a:latin typeface="Times New Roman" pitchFamily="18" charset="0"/>
              </a:rPr>
              <a:t>	</a:t>
            </a:r>
            <a:r>
              <a:rPr lang="en-US" b="1" dirty="0" err="1">
                <a:latin typeface="Times New Roman" pitchFamily="18" charset="0"/>
              </a:rPr>
              <a:t>систем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примене</a:t>
            </a:r>
            <a:r>
              <a:rPr lang="en-US" b="1" dirty="0">
                <a:latin typeface="Times New Roman" pitchFamily="18" charset="0"/>
              </a:rPr>
              <a:t> и </a:t>
            </a:r>
            <a:r>
              <a:rPr lang="en-US" b="1" dirty="0" err="1" smtClean="0">
                <a:latin typeface="Times New Roman" pitchFamily="18" charset="0"/>
              </a:rPr>
              <a:t>администрације</a:t>
            </a:r>
            <a:endParaRPr lang="sr-Cyrl-RS" b="1" dirty="0" smtClean="0">
              <a:latin typeface="Times New Roman" pitchFamily="18" charset="0"/>
            </a:endParaRPr>
          </a:p>
          <a:p>
            <a:pPr algn="just"/>
            <a:r>
              <a:rPr lang="fr-FR" b="1" i="1" dirty="0" err="1">
                <a:latin typeface="Times New Roman" pitchFamily="18" charset="0"/>
              </a:rPr>
              <a:t>Дефицит</a:t>
            </a:r>
            <a:endParaRPr lang="fr-FR" b="1" i="1" dirty="0">
              <a:latin typeface="Times New Roman" pitchFamily="18" charset="0"/>
            </a:endParaRPr>
          </a:p>
          <a:p>
            <a:pPr algn="just"/>
            <a:endParaRPr lang="fr-FR" b="1" dirty="0">
              <a:latin typeface="Times New Roman" pitchFamily="18" charset="0"/>
            </a:endParaRPr>
          </a:p>
          <a:p>
            <a:pPr algn="just"/>
            <a:r>
              <a:rPr lang="nl-NL" b="1" dirty="0">
                <a:latin typeface="Times New Roman" pitchFamily="18" charset="0"/>
              </a:rPr>
              <a:t>Недостатак витамина К је веома редак код одраслих. Описан је код одраслих који су дуготрајно примали велике дозе антибиотика (</a:t>
            </a:r>
            <a:r>
              <a:rPr lang="nl-NL" b="1" i="1" dirty="0">
                <a:latin typeface="Times New Roman" pitchFamily="18" charset="0"/>
              </a:rPr>
              <a:t>уништена цревна флора битна за синтезу К</a:t>
            </a:r>
            <a:r>
              <a:rPr lang="nl-NL" b="1" i="1" baseline="-25000" dirty="0">
                <a:latin typeface="Times New Roman" pitchFamily="18" charset="0"/>
              </a:rPr>
              <a:t>3</a:t>
            </a:r>
            <a:r>
              <a:rPr lang="nl-NL" b="1" dirty="0">
                <a:latin typeface="Times New Roman" pitchFamily="18" charset="0"/>
              </a:rPr>
              <a:t>).</a:t>
            </a:r>
          </a:p>
          <a:p>
            <a:pPr algn="just"/>
            <a:endParaRPr lang="nl-NL" b="1" dirty="0">
              <a:latin typeface="Times New Roman" pitchFamily="18" charset="0"/>
            </a:endParaRPr>
          </a:p>
          <a:p>
            <a:pPr algn="just"/>
            <a:r>
              <a:rPr lang="nl-NL" b="1" dirty="0">
                <a:latin typeface="Times New Roman" pitchFamily="18" charset="0"/>
              </a:rPr>
              <a:t>Недостатак је чешћи код новорођене деце, јер трансфер витамина кроз плаценту је редак, а и цревних бактерија нема. </a:t>
            </a:r>
          </a:p>
          <a:p>
            <a:pPr lvl="2"/>
            <a:endParaRPr lang="en-US" b="1" i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67098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268760"/>
            <a:ext cx="81369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/>
              <a:t>Одређивање витамина растворних у уљу (А, Д3, Е и К1</a:t>
            </a:r>
            <a:r>
              <a:rPr lang="sr-Latn-RS" dirty="0" smtClean="0"/>
              <a:t>) </a:t>
            </a:r>
            <a:r>
              <a:rPr lang="sr-Latn-RS" dirty="0"/>
              <a:t>течном хроматографијом</a:t>
            </a:r>
            <a:r>
              <a:rPr lang="sr-Latn-RS" dirty="0" smtClean="0"/>
              <a:t>.</a:t>
            </a:r>
            <a:endParaRPr lang="sr-Cyrl-RS" dirty="0" smtClean="0"/>
          </a:p>
          <a:p>
            <a:endParaRPr lang="sr-Latn-RS" dirty="0"/>
          </a:p>
          <a:p>
            <a:r>
              <a:rPr lang="sr-Latn-RS" dirty="0"/>
              <a:t>Одмерити одговарајућу количину узорка,1 грам,на аналитичкој  ваги у чашу од 50 мл и додати 30мл воде,снажно промућкати, допунити нормални суд до 100мл ацетонитрилом и наставити хомогенизацију на ултразвучном купатилу.</a:t>
            </a:r>
          </a:p>
          <a:p>
            <a:r>
              <a:rPr lang="sr-Latn-RS" dirty="0"/>
              <a:t> </a:t>
            </a:r>
          </a:p>
          <a:p>
            <a:r>
              <a:rPr lang="sr-Latn-RS" dirty="0"/>
              <a:t>Идентификовати  витамине на хроматограму узорка поређењем  ретенционих времена и UV спектара са ретенционим  временима и UVспектрима калибрационих стандарда. 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2587374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332656"/>
            <a:ext cx="8208912" cy="5976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2800" dirty="0" smtClean="0"/>
              <a:t>Назив витамин- Казимир Функ (1912. год.)</a:t>
            </a:r>
          </a:p>
          <a:p>
            <a:pPr algn="ctr"/>
            <a:r>
              <a:rPr lang="sr-Cyrl-RS" sz="2800" dirty="0" smtClean="0"/>
              <a:t>Изоловао нови амин из мекиња пиринча-тиамин</a:t>
            </a:r>
          </a:p>
          <a:p>
            <a:pPr algn="ctr"/>
            <a:r>
              <a:rPr lang="en-US" sz="2800" dirty="0" smtClean="0"/>
              <a:t>Vita-</a:t>
            </a:r>
            <a:r>
              <a:rPr lang="sr-Cyrl-RS" sz="2800" dirty="0" smtClean="0"/>
              <a:t>живот</a:t>
            </a:r>
            <a:endParaRPr lang="en-US" sz="2800" dirty="0" smtClean="0"/>
          </a:p>
          <a:p>
            <a:pPr algn="ctr"/>
            <a:r>
              <a:rPr lang="en-US" sz="2800" dirty="0" smtClean="0"/>
              <a:t>Amin</a:t>
            </a:r>
            <a:endParaRPr lang="sr-Cyrl-RS" sz="2800" dirty="0" smtClean="0"/>
          </a:p>
          <a:p>
            <a:pPr algn="ctr"/>
            <a:r>
              <a:rPr lang="sr-Cyrl-RS" sz="2800" dirty="0" smtClean="0"/>
              <a:t>Витамери- када се један витамин јавља у више хемијских облика који имају витаминску активност </a:t>
            </a:r>
          </a:p>
          <a:p>
            <a:pPr algn="ctr"/>
            <a:r>
              <a:rPr lang="sr-Cyrl-RS" sz="2800" dirty="0" smtClean="0"/>
              <a:t>(пиридоксин, пиридоксал, пиридоксамин- вит. Бе6)</a:t>
            </a:r>
          </a:p>
          <a:p>
            <a:pPr algn="ctr"/>
            <a:r>
              <a:rPr lang="sr-Cyrl-RS" sz="2800" dirty="0" smtClean="0"/>
              <a:t>Провитамини-хемијска једињења од којих хемијском конверзијом може настати витамин (бета каротени-витамин А</a:t>
            </a:r>
          </a:p>
          <a:p>
            <a:pPr algn="ctr"/>
            <a:endParaRPr lang="sr-Cyrl-RS" sz="2800" dirty="0"/>
          </a:p>
          <a:p>
            <a:pPr algn="ctr"/>
            <a:r>
              <a:rPr lang="sr-Cyrl-RS" sz="2800" dirty="0" smtClean="0"/>
              <a:t>Састав-водоник, угљеник, азот, кисеоник, фосфор и сумпор</a:t>
            </a:r>
            <a:endParaRPr lang="sr-Latn-RS" sz="2800" dirty="0"/>
          </a:p>
        </p:txBody>
      </p:sp>
    </p:spTree>
    <p:extLst>
      <p:ext uri="{BB962C8B-B14F-4D97-AF65-F5344CB8AC3E}">
        <p14:creationId xmlns:p14="http://schemas.microsoft.com/office/powerpoint/2010/main" xmlns="" val="13309788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Text Box 2"/>
          <p:cNvSpPr txBox="1">
            <a:spLocks noChangeArrowheads="1"/>
          </p:cNvSpPr>
          <p:nvPr/>
        </p:nvSpPr>
        <p:spPr bwMode="auto">
          <a:xfrm>
            <a:off x="539750" y="1484313"/>
            <a:ext cx="7696200" cy="484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2800" b="1" dirty="0" smtClean="0">
                <a:latin typeface="Times New Roman" pitchFamily="18" charset="0"/>
              </a:rPr>
              <a:t>C</a:t>
            </a:r>
            <a:r>
              <a:rPr lang="en-US" sz="3200" b="1" dirty="0" smtClean="0">
                <a:latin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</a:rPr>
              <a:t>(</a:t>
            </a:r>
            <a:r>
              <a:rPr lang="en-US" sz="2800" b="1" i="1" dirty="0">
                <a:latin typeface="Times New Roman" pitchFamily="18" charset="0"/>
              </a:rPr>
              <a:t>АСКОРБИНСКА КИСЕЛИНА</a:t>
            </a:r>
            <a:r>
              <a:rPr lang="en-US" sz="2800" b="1" dirty="0">
                <a:latin typeface="Times New Roman" pitchFamily="18" charset="0"/>
              </a:rPr>
              <a:t>) - </a:t>
            </a:r>
            <a:r>
              <a:rPr lang="en-US" sz="2800" b="1" i="1" dirty="0" err="1">
                <a:latin typeface="Times New Roman" pitchFamily="18" charset="0"/>
              </a:rPr>
              <a:t>значај</a:t>
            </a:r>
            <a:endParaRPr lang="en-US" sz="2800" b="1" i="1" dirty="0">
              <a:latin typeface="Times New Roman" pitchFamily="18" charset="0"/>
            </a:endParaRPr>
          </a:p>
          <a:p>
            <a:endParaRPr lang="en-US" sz="2800" b="1" i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Физиолошку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активност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испољавају</a:t>
            </a:r>
            <a:r>
              <a:rPr lang="en-US" sz="2800" b="1" dirty="0">
                <a:latin typeface="Times New Roman" pitchFamily="18" charset="0"/>
              </a:rPr>
              <a:t> 2 </a:t>
            </a:r>
            <a:r>
              <a:rPr lang="en-US" sz="2800" b="1" dirty="0" err="1">
                <a:latin typeface="Times New Roman" pitchFamily="18" charset="0"/>
              </a:rPr>
              <a:t>форме</a:t>
            </a:r>
            <a:r>
              <a:rPr lang="en-US" sz="2800" b="1" dirty="0">
                <a:latin typeface="Times New Roman" pitchFamily="18" charset="0"/>
              </a:rPr>
              <a:t>: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lvl="2" algn="just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 smtClean="0">
                <a:latin typeface="Times New Roman" pitchFamily="18" charset="0"/>
              </a:rPr>
              <a:t>L-</a:t>
            </a:r>
            <a:r>
              <a:rPr lang="en-US" sz="2800" b="1" dirty="0" err="1" smtClean="0">
                <a:latin typeface="Times New Roman" pitchFamily="18" charset="0"/>
              </a:rPr>
              <a:t>аскорбинска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киселина</a:t>
            </a:r>
            <a:endParaRPr lang="en-US" sz="2800" b="1" dirty="0">
              <a:latin typeface="Times New Roman" pitchFamily="18" charset="0"/>
            </a:endParaRPr>
          </a:p>
          <a:p>
            <a:pPr lvl="2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 smtClean="0">
                <a:latin typeface="Times New Roman" pitchFamily="18" charset="0"/>
              </a:rPr>
              <a:t>L-</a:t>
            </a:r>
            <a:r>
              <a:rPr lang="en-US" sz="2800" b="1" dirty="0" err="1" smtClean="0">
                <a:latin typeface="Times New Roman" pitchFamily="18" charset="0"/>
              </a:rPr>
              <a:t>дехидроаскорбинска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киселина</a:t>
            </a:r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Значај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</a:rPr>
              <a:t>C </a:t>
            </a:r>
            <a:r>
              <a:rPr lang="en-US" sz="2800" b="1" dirty="0" err="1">
                <a:latin typeface="Times New Roman" pitchFamily="18" charset="0"/>
              </a:rPr>
              <a:t>витамина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антиоксидативној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способности</a:t>
            </a:r>
            <a:r>
              <a:rPr lang="en-US" sz="2800" b="1" dirty="0">
                <a:latin typeface="Times New Roman" pitchFamily="18" charset="0"/>
              </a:rPr>
              <a:t> - </a:t>
            </a:r>
            <a:r>
              <a:rPr lang="en-US" sz="2800" b="1" dirty="0" err="1">
                <a:latin typeface="Times New Roman" pitchFamily="18" charset="0"/>
              </a:rPr>
              <a:t>штити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ћелијске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системе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од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дејства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слободних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радикала</a:t>
            </a:r>
            <a:r>
              <a:rPr lang="en-US" sz="2800" b="1" dirty="0">
                <a:latin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65658708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Text Box 2"/>
          <p:cNvSpPr txBox="1">
            <a:spLocks noChangeArrowheads="1"/>
          </p:cNvSpPr>
          <p:nvPr/>
        </p:nvSpPr>
        <p:spPr bwMode="auto">
          <a:xfrm>
            <a:off x="762000" y="333375"/>
            <a:ext cx="7696200" cy="7017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1" dirty="0">
                <a:latin typeface="Times New Roman" pitchFamily="18" charset="0"/>
              </a:rPr>
              <a:t>ВИТАМИН </a:t>
            </a:r>
            <a:r>
              <a:rPr lang="en-US" b="1" dirty="0" smtClean="0">
                <a:latin typeface="Times New Roman" pitchFamily="18" charset="0"/>
              </a:rPr>
              <a:t>C </a:t>
            </a:r>
            <a:r>
              <a:rPr lang="en-US" b="1" dirty="0">
                <a:latin typeface="Times New Roman" pitchFamily="18" charset="0"/>
              </a:rPr>
              <a:t>(</a:t>
            </a:r>
            <a:r>
              <a:rPr lang="en-US" b="1" i="1" dirty="0">
                <a:latin typeface="Times New Roman" pitchFamily="18" charset="0"/>
              </a:rPr>
              <a:t>АСКОРБИНСКА КИСЕЛИНА</a:t>
            </a:r>
            <a:r>
              <a:rPr lang="en-US" b="1" dirty="0">
                <a:latin typeface="Times New Roman" pitchFamily="18" charset="0"/>
              </a:rPr>
              <a:t>) - </a:t>
            </a:r>
            <a:r>
              <a:rPr lang="en-US" b="1" i="1" dirty="0" err="1">
                <a:latin typeface="Times New Roman" pitchFamily="18" charset="0"/>
              </a:rPr>
              <a:t>улога</a:t>
            </a:r>
            <a:endParaRPr lang="en-US" b="1" i="1" dirty="0">
              <a:latin typeface="Times New Roman" pitchFamily="18" charset="0"/>
            </a:endParaRPr>
          </a:p>
          <a:p>
            <a:endParaRPr lang="en-US" b="1" i="1" dirty="0">
              <a:latin typeface="Times New Roman" pitchFamily="18" charset="0"/>
            </a:endParaRPr>
          </a:p>
          <a:p>
            <a:pPr algn="just"/>
            <a:r>
              <a:rPr lang="en-US" b="1" dirty="0" err="1">
                <a:latin typeface="Times New Roman" pitchFamily="18" charset="0"/>
              </a:rPr>
              <a:t>Битан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је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за</a:t>
            </a:r>
            <a:r>
              <a:rPr lang="en-US" b="1" dirty="0">
                <a:latin typeface="Times New Roman" pitchFamily="18" charset="0"/>
              </a:rPr>
              <a:t>:</a:t>
            </a: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lvl="2" algn="just"/>
            <a:r>
              <a:rPr lang="en-US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 dirty="0" err="1">
                <a:latin typeface="Times New Roman" pitchFamily="18" charset="0"/>
              </a:rPr>
              <a:t>стварање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колагена</a:t>
            </a:r>
            <a:endParaRPr lang="en-US" b="1" dirty="0">
              <a:latin typeface="Times New Roman" pitchFamily="18" charset="0"/>
            </a:endParaRPr>
          </a:p>
          <a:p>
            <a:pPr lvl="2"/>
            <a:r>
              <a:rPr lang="en-US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 dirty="0" err="1">
                <a:latin typeface="Times New Roman" pitchFamily="18" charset="0"/>
              </a:rPr>
              <a:t>стабилизацију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основног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матрикса</a:t>
            </a:r>
            <a:r>
              <a:rPr lang="en-US" b="1" dirty="0">
                <a:latin typeface="Times New Roman" pitchFamily="18" charset="0"/>
              </a:rPr>
              <a:t> </a:t>
            </a:r>
          </a:p>
          <a:p>
            <a:pPr lvl="2"/>
            <a:r>
              <a:rPr lang="en-US" b="1" dirty="0">
                <a:latin typeface="Times New Roman" pitchFamily="18" charset="0"/>
              </a:rPr>
              <a:t>	</a:t>
            </a:r>
            <a:r>
              <a:rPr lang="en-US" b="1" dirty="0" err="1">
                <a:latin typeface="Times New Roman" pitchFamily="18" charset="0"/>
              </a:rPr>
              <a:t>костију</a:t>
            </a:r>
            <a:r>
              <a:rPr lang="en-US" b="1" dirty="0">
                <a:latin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</a:rPr>
              <a:t>хрскавице</a:t>
            </a:r>
            <a:r>
              <a:rPr lang="en-US" b="1" dirty="0">
                <a:latin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</a:rPr>
              <a:t>дентина</a:t>
            </a:r>
            <a:r>
              <a:rPr lang="en-US" b="1" dirty="0">
                <a:latin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</a:rPr>
              <a:t>колагена</a:t>
            </a:r>
            <a:r>
              <a:rPr lang="en-US" b="1" dirty="0">
                <a:latin typeface="Times New Roman" pitchFamily="18" charset="0"/>
              </a:rPr>
              <a:t> </a:t>
            </a:r>
          </a:p>
          <a:p>
            <a:pPr lvl="2"/>
            <a:r>
              <a:rPr lang="en-US" b="1" dirty="0">
                <a:latin typeface="Times New Roman" pitchFamily="18" charset="0"/>
              </a:rPr>
              <a:t>	и </a:t>
            </a:r>
            <a:r>
              <a:rPr lang="en-US" b="1" dirty="0" err="1">
                <a:latin typeface="Times New Roman" pitchFamily="18" charset="0"/>
              </a:rPr>
              <a:t>везивног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ткива</a:t>
            </a:r>
            <a:endParaRPr lang="en-US" b="1" dirty="0">
              <a:latin typeface="Times New Roman" pitchFamily="18" charset="0"/>
            </a:endParaRPr>
          </a:p>
          <a:p>
            <a:pPr lvl="2"/>
            <a:r>
              <a:rPr lang="en-US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 dirty="0" err="1">
                <a:latin typeface="Times New Roman" pitchFamily="18" charset="0"/>
              </a:rPr>
              <a:t>отпорност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зидова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крвних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судова</a:t>
            </a:r>
            <a:endParaRPr lang="en-US" b="1" dirty="0">
              <a:latin typeface="Times New Roman" pitchFamily="18" charset="0"/>
            </a:endParaRPr>
          </a:p>
          <a:p>
            <a:pPr lvl="2"/>
            <a:r>
              <a:rPr lang="en-US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 dirty="0" err="1">
                <a:latin typeface="Times New Roman" pitchFamily="18" charset="0"/>
              </a:rPr>
              <a:t>апсорпцију</a:t>
            </a:r>
            <a:r>
              <a:rPr lang="en-US" b="1" dirty="0">
                <a:latin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</a:rPr>
              <a:t>метаболизам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гвожђа</a:t>
            </a:r>
            <a:endParaRPr lang="en-US" b="1" dirty="0">
              <a:latin typeface="Times New Roman" pitchFamily="18" charset="0"/>
            </a:endParaRPr>
          </a:p>
          <a:p>
            <a:pPr marL="1371600" lvl="2" indent="-457200">
              <a:buFont typeface="Symbol"/>
              <a:buChar char="·"/>
            </a:pPr>
            <a:r>
              <a:rPr lang="en-US" b="1" dirty="0" err="1" smtClean="0">
                <a:latin typeface="Times New Roman" pitchFamily="18" charset="0"/>
              </a:rPr>
              <a:t>синтезу</a:t>
            </a:r>
            <a:r>
              <a:rPr lang="en-US" b="1" dirty="0" smtClean="0">
                <a:latin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</a:rPr>
              <a:t>карнитина</a:t>
            </a:r>
            <a:endParaRPr lang="sr-Cyrl-RS" b="1" dirty="0" smtClean="0">
              <a:latin typeface="Times New Roman" pitchFamily="18" charset="0"/>
            </a:endParaRPr>
          </a:p>
          <a:p>
            <a:pPr lvl="2" algn="just"/>
            <a:r>
              <a:rPr lang="en-US" dirty="0">
                <a:latin typeface="Symbol" pitchFamily="18" charset="2"/>
                <a:cs typeface="Times New Roman" pitchFamily="18" charset="0"/>
              </a:rPr>
              <a:t>	</a:t>
            </a:r>
            <a:r>
              <a:rPr lang="en-US" b="1" dirty="0" err="1">
                <a:latin typeface="Times New Roman" pitchFamily="18" charset="0"/>
              </a:rPr>
              <a:t>конверзију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допамина</a:t>
            </a:r>
            <a:r>
              <a:rPr lang="en-US" b="1" dirty="0">
                <a:latin typeface="Times New Roman" pitchFamily="18" charset="0"/>
              </a:rPr>
              <a:t> у </a:t>
            </a:r>
            <a:r>
              <a:rPr lang="en-US" b="1" dirty="0" err="1">
                <a:latin typeface="Times New Roman" pitchFamily="18" charset="0"/>
              </a:rPr>
              <a:t>норадреналин</a:t>
            </a:r>
            <a:r>
              <a:rPr lang="en-US" b="1" dirty="0">
                <a:latin typeface="Times New Roman" pitchFamily="18" charset="0"/>
              </a:rPr>
              <a:t> </a:t>
            </a:r>
          </a:p>
          <a:p>
            <a:pPr lvl="2"/>
            <a:r>
              <a:rPr lang="en-US" b="1" dirty="0">
                <a:latin typeface="Times New Roman" pitchFamily="18" charset="0"/>
              </a:rPr>
              <a:t>	и </a:t>
            </a:r>
            <a:r>
              <a:rPr lang="en-US" b="1" dirty="0" err="1">
                <a:latin typeface="Times New Roman" pitchFamily="18" charset="0"/>
              </a:rPr>
              <a:t>фолне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киселине</a:t>
            </a:r>
            <a:r>
              <a:rPr lang="en-US" b="1" dirty="0">
                <a:latin typeface="Times New Roman" pitchFamily="18" charset="0"/>
              </a:rPr>
              <a:t> у </a:t>
            </a:r>
            <a:r>
              <a:rPr lang="en-US" b="1" dirty="0" err="1">
                <a:latin typeface="Times New Roman" pitchFamily="18" charset="0"/>
              </a:rPr>
              <a:t>фолинску</a:t>
            </a:r>
            <a:endParaRPr lang="en-US" b="1" dirty="0">
              <a:latin typeface="Times New Roman" pitchFamily="18" charset="0"/>
            </a:endParaRPr>
          </a:p>
          <a:p>
            <a:pPr lvl="2"/>
            <a:endParaRPr lang="en-US" b="1" dirty="0">
              <a:latin typeface="Times New Roman" pitchFamily="18" charset="0"/>
            </a:endParaRPr>
          </a:p>
          <a:p>
            <a:pPr lvl="2"/>
            <a:r>
              <a:rPr lang="en-US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 dirty="0" err="1">
                <a:latin typeface="Times New Roman" pitchFamily="18" charset="0"/>
              </a:rPr>
              <a:t>активацију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ензимских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реакција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битних</a:t>
            </a:r>
            <a:r>
              <a:rPr lang="en-US" b="1" dirty="0">
                <a:latin typeface="Times New Roman" pitchFamily="18" charset="0"/>
              </a:rPr>
              <a:t> </a:t>
            </a:r>
          </a:p>
          <a:p>
            <a:pPr lvl="2"/>
            <a:r>
              <a:rPr lang="en-US" b="1" dirty="0">
                <a:latin typeface="Times New Roman" pitchFamily="18" charset="0"/>
              </a:rPr>
              <a:t>	</a:t>
            </a:r>
            <a:r>
              <a:rPr lang="en-US" b="1" dirty="0" err="1">
                <a:latin typeface="Times New Roman" pitchFamily="18" charset="0"/>
              </a:rPr>
              <a:t>за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стварање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окситоцина</a:t>
            </a:r>
            <a:r>
              <a:rPr lang="en-US" b="1" dirty="0">
                <a:latin typeface="Times New Roman" pitchFamily="18" charset="0"/>
              </a:rPr>
              <a:t>, </a:t>
            </a:r>
          </a:p>
          <a:p>
            <a:pPr lvl="2"/>
            <a:r>
              <a:rPr lang="en-US" b="1" dirty="0">
                <a:latin typeface="Times New Roman" pitchFamily="18" charset="0"/>
              </a:rPr>
              <a:t>	</a:t>
            </a:r>
            <a:r>
              <a:rPr lang="en-US" b="1" dirty="0" err="1">
                <a:latin typeface="Times New Roman" pitchFamily="18" charset="0"/>
              </a:rPr>
              <a:t>антидиуретичног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хормона</a:t>
            </a:r>
            <a:r>
              <a:rPr lang="en-US" b="1" dirty="0">
                <a:latin typeface="Times New Roman" pitchFamily="18" charset="0"/>
              </a:rPr>
              <a:t> и </a:t>
            </a:r>
          </a:p>
          <a:p>
            <a:pPr lvl="2"/>
            <a:r>
              <a:rPr lang="en-US" b="1" dirty="0">
                <a:latin typeface="Times New Roman" pitchFamily="18" charset="0"/>
              </a:rPr>
              <a:t>	</a:t>
            </a:r>
            <a:r>
              <a:rPr lang="en-US" b="1" dirty="0" err="1" smtClean="0">
                <a:latin typeface="Times New Roman" pitchFamily="18" charset="0"/>
              </a:rPr>
              <a:t>холецистокинина</a:t>
            </a:r>
            <a:endParaRPr lang="sr-Cyrl-RS" b="1" dirty="0" smtClean="0">
              <a:latin typeface="Times New Roman" pitchFamily="18" charset="0"/>
            </a:endParaRPr>
          </a:p>
          <a:p>
            <a:pPr lvl="2" algn="just"/>
            <a:r>
              <a:rPr lang="en-US" b="1" dirty="0" err="1">
                <a:latin typeface="Times New Roman" pitchFamily="18" charset="0"/>
              </a:rPr>
              <a:t>учествује</a:t>
            </a:r>
            <a:r>
              <a:rPr lang="en-US" b="1" dirty="0">
                <a:latin typeface="Times New Roman" pitchFamily="18" charset="0"/>
              </a:rPr>
              <a:t> у </a:t>
            </a:r>
            <a:r>
              <a:rPr lang="en-US" b="1" dirty="0" err="1">
                <a:latin typeface="Times New Roman" pitchFamily="18" charset="0"/>
              </a:rPr>
              <a:t>адреналној</a:t>
            </a:r>
            <a:r>
              <a:rPr lang="en-US" b="1" dirty="0">
                <a:latin typeface="Times New Roman" pitchFamily="18" charset="0"/>
              </a:rPr>
              <a:t> </a:t>
            </a:r>
          </a:p>
          <a:p>
            <a:pPr lvl="2"/>
            <a:r>
              <a:rPr lang="en-US" b="1" dirty="0">
                <a:latin typeface="Times New Roman" pitchFamily="18" charset="0"/>
              </a:rPr>
              <a:t>	</a:t>
            </a:r>
            <a:r>
              <a:rPr lang="en-US" b="1" dirty="0" err="1">
                <a:latin typeface="Times New Roman" pitchFamily="18" charset="0"/>
              </a:rPr>
              <a:t>стероидогенези</a:t>
            </a:r>
            <a:endParaRPr lang="en-US" b="1" dirty="0">
              <a:latin typeface="Times New Roman" pitchFamily="18" charset="0"/>
            </a:endParaRPr>
          </a:p>
          <a:p>
            <a:pPr lvl="2"/>
            <a:r>
              <a:rPr lang="en-US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 dirty="0" err="1">
                <a:latin typeface="Times New Roman" pitchFamily="18" charset="0"/>
              </a:rPr>
              <a:t>спречавање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неких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вирусних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инфекција</a:t>
            </a:r>
            <a:r>
              <a:rPr lang="en-US" b="1" dirty="0">
                <a:latin typeface="Times New Roman" pitchFamily="18" charset="0"/>
              </a:rPr>
              <a:t> </a:t>
            </a:r>
          </a:p>
          <a:p>
            <a:pPr lvl="2"/>
            <a:r>
              <a:rPr lang="en-US" b="1" dirty="0">
                <a:latin typeface="Times New Roman" pitchFamily="18" charset="0"/>
              </a:rPr>
              <a:t>	(</a:t>
            </a:r>
            <a:r>
              <a:rPr lang="en-US" b="1" i="1" dirty="0" err="1">
                <a:latin typeface="Times New Roman" pitchFamily="18" charset="0"/>
              </a:rPr>
              <a:t>кијавице</a:t>
            </a:r>
            <a:r>
              <a:rPr lang="en-US" b="1" dirty="0">
                <a:latin typeface="Times New Roman" pitchFamily="18" charset="0"/>
              </a:rPr>
              <a:t>)</a:t>
            </a:r>
          </a:p>
          <a:p>
            <a:pPr lvl="2"/>
            <a:r>
              <a:rPr lang="en-US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 dirty="0">
                <a:latin typeface="Times New Roman" pitchFamily="18" charset="0"/>
              </a:rPr>
              <a:t>у </a:t>
            </a:r>
            <a:r>
              <a:rPr lang="en-US" b="1" dirty="0" err="1">
                <a:latin typeface="Times New Roman" pitchFamily="18" charset="0"/>
              </a:rPr>
              <a:t>лечењу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неких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малигних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болести</a:t>
            </a:r>
            <a:endParaRPr lang="en-US" b="1" i="1" dirty="0">
              <a:latin typeface="Times New Roman" pitchFamily="18" charset="0"/>
            </a:endParaRPr>
          </a:p>
          <a:p>
            <a:pPr lvl="2"/>
            <a:endParaRPr lang="en-US" b="1" i="1" dirty="0">
              <a:latin typeface="Times New Roman" pitchFamily="18" charset="0"/>
            </a:endParaRPr>
          </a:p>
          <a:p>
            <a:pPr marL="1371600" lvl="2" indent="-457200">
              <a:buFont typeface="Symbol"/>
              <a:buChar char="·"/>
            </a:pPr>
            <a:endParaRPr lang="en-US" b="1" i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96252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Text Box 2"/>
          <p:cNvSpPr txBox="1">
            <a:spLocks noChangeArrowheads="1"/>
          </p:cNvSpPr>
          <p:nvPr/>
        </p:nvSpPr>
        <p:spPr bwMode="auto">
          <a:xfrm>
            <a:off x="755650" y="1125538"/>
            <a:ext cx="820737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1" dirty="0">
                <a:latin typeface="Times New Roman" pitchFamily="18" charset="0"/>
              </a:rPr>
              <a:t>ВИТАМИН </a:t>
            </a:r>
            <a:r>
              <a:rPr lang="en-US" b="1" dirty="0" smtClean="0">
                <a:latin typeface="Times New Roman" pitchFamily="18" charset="0"/>
              </a:rPr>
              <a:t>C </a:t>
            </a:r>
            <a:r>
              <a:rPr lang="en-US" b="1" dirty="0">
                <a:latin typeface="Times New Roman" pitchFamily="18" charset="0"/>
              </a:rPr>
              <a:t>(</a:t>
            </a:r>
            <a:r>
              <a:rPr lang="en-US" b="1" i="1" dirty="0">
                <a:latin typeface="Times New Roman" pitchFamily="18" charset="0"/>
              </a:rPr>
              <a:t>АСКОРБИНСКА КИСЕЛИНА</a:t>
            </a:r>
            <a:r>
              <a:rPr lang="en-US" b="1" dirty="0">
                <a:latin typeface="Times New Roman" pitchFamily="18" charset="0"/>
              </a:rPr>
              <a:t>) - </a:t>
            </a:r>
            <a:endParaRPr lang="en-US" b="1" i="1" dirty="0">
              <a:latin typeface="Times New Roman" pitchFamily="18" charset="0"/>
            </a:endParaRPr>
          </a:p>
          <a:p>
            <a:pPr algn="just"/>
            <a:r>
              <a:rPr lang="en-US" b="1" i="1" dirty="0" err="1">
                <a:latin typeface="Times New Roman" pitchFamily="18" charset="0"/>
              </a:rPr>
              <a:t>апсорпција</a:t>
            </a:r>
            <a:r>
              <a:rPr lang="en-US" b="1" i="1" dirty="0">
                <a:latin typeface="Times New Roman" pitchFamily="18" charset="0"/>
              </a:rPr>
              <a:t> и </a:t>
            </a:r>
            <a:r>
              <a:rPr lang="en-US" b="1" i="1" dirty="0" err="1">
                <a:latin typeface="Times New Roman" pitchFamily="18" charset="0"/>
              </a:rPr>
              <a:t>метаболизам</a:t>
            </a:r>
            <a:endParaRPr lang="en-US" b="1" i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r>
              <a:rPr lang="en-US" b="1" dirty="0" err="1">
                <a:latin typeface="Times New Roman" pitchFamily="18" charset="0"/>
              </a:rPr>
              <a:t>Лако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ресорбује</a:t>
            </a:r>
            <a:r>
              <a:rPr lang="en-US" b="1" dirty="0">
                <a:latin typeface="Times New Roman" pitchFamily="18" charset="0"/>
              </a:rPr>
              <a:t> у </a:t>
            </a:r>
            <a:r>
              <a:rPr lang="en-US" b="1" dirty="0" err="1">
                <a:latin typeface="Times New Roman" pitchFamily="18" charset="0"/>
              </a:rPr>
              <a:t>танком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цреву</a:t>
            </a:r>
            <a:r>
              <a:rPr lang="en-US" b="1" dirty="0">
                <a:latin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</a:rPr>
              <a:t>скоро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комплетно</a:t>
            </a:r>
            <a:r>
              <a:rPr lang="en-US" b="1" dirty="0">
                <a:latin typeface="Times New Roman" pitchFamily="18" charset="0"/>
              </a:rPr>
              <a:t>. </a:t>
            </a: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r>
              <a:rPr lang="en-US" b="1" dirty="0">
                <a:latin typeface="Times New Roman" pitchFamily="18" charset="0"/>
              </a:rPr>
              <a:t>У </a:t>
            </a:r>
            <a:r>
              <a:rPr lang="en-US" b="1" dirty="0" err="1">
                <a:latin typeface="Times New Roman" pitchFamily="18" charset="0"/>
              </a:rPr>
              <a:t>свим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ткивима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равно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распоређује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до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засићења</a:t>
            </a:r>
            <a:r>
              <a:rPr lang="en-US" b="1" dirty="0">
                <a:latin typeface="Times New Roman" pitchFamily="18" charset="0"/>
              </a:rPr>
              <a:t>. </a:t>
            </a: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r>
              <a:rPr lang="en-US" b="1" dirty="0" err="1">
                <a:latin typeface="Times New Roman" pitchFamily="18" charset="0"/>
              </a:rPr>
              <a:t>Количине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веће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од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потребне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излучују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урином</a:t>
            </a:r>
            <a:r>
              <a:rPr lang="en-US" b="1" dirty="0" smtClean="0">
                <a:latin typeface="Times New Roman" pitchFamily="18" charset="0"/>
              </a:rPr>
              <a:t>.</a:t>
            </a:r>
            <a:endParaRPr lang="sr-Cyrl-RS" b="1" dirty="0" smtClean="0">
              <a:latin typeface="Times New Roman" pitchFamily="18" charset="0"/>
            </a:endParaRPr>
          </a:p>
          <a:p>
            <a:pPr algn="just"/>
            <a:r>
              <a:rPr lang="fr-FR" b="1" dirty="0">
                <a:latin typeface="Times New Roman" pitchFamily="18" charset="0"/>
              </a:rPr>
              <a:t>ГЛАВНИ ИЗВОР</a:t>
            </a:r>
          </a:p>
          <a:p>
            <a:pPr algn="just"/>
            <a:endParaRPr lang="fr-FR" b="1" dirty="0">
              <a:latin typeface="Times New Roman" pitchFamily="18" charset="0"/>
            </a:endParaRPr>
          </a:p>
          <a:p>
            <a:pPr lvl="2" algn="just"/>
            <a:r>
              <a:rPr lang="fr-FR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b="1" i="1" dirty="0" err="1">
                <a:latin typeface="Times New Roman" pitchFamily="18" charset="0"/>
              </a:rPr>
              <a:t>намирнице</a:t>
            </a:r>
            <a:r>
              <a:rPr lang="fr-FR" b="1" i="1" dirty="0">
                <a:latin typeface="Times New Roman" pitchFamily="18" charset="0"/>
              </a:rPr>
              <a:t> </a:t>
            </a:r>
            <a:r>
              <a:rPr lang="fr-FR" b="1" i="1" dirty="0" err="1">
                <a:latin typeface="Times New Roman" pitchFamily="18" charset="0"/>
              </a:rPr>
              <a:t>биљног</a:t>
            </a:r>
            <a:r>
              <a:rPr lang="fr-FR" b="1" i="1" dirty="0">
                <a:latin typeface="Times New Roman" pitchFamily="18" charset="0"/>
              </a:rPr>
              <a:t> </a:t>
            </a:r>
            <a:r>
              <a:rPr lang="fr-FR" b="1" i="1" dirty="0" err="1">
                <a:latin typeface="Times New Roman" pitchFamily="18" charset="0"/>
              </a:rPr>
              <a:t>порекла</a:t>
            </a:r>
            <a:r>
              <a:rPr lang="fr-FR" b="1" i="1" dirty="0">
                <a:latin typeface="Times New Roman" pitchFamily="18" charset="0"/>
              </a:rPr>
              <a:t> </a:t>
            </a:r>
          </a:p>
          <a:p>
            <a:pPr lvl="3" algn="just">
              <a:buFontTx/>
              <a:buChar char="•"/>
            </a:pPr>
            <a:r>
              <a:rPr lang="fr-FR" b="1" dirty="0" err="1">
                <a:latin typeface="Times New Roman" pitchFamily="18" charset="0"/>
              </a:rPr>
              <a:t>поврће</a:t>
            </a:r>
            <a:r>
              <a:rPr lang="fr-FR" b="1" dirty="0">
                <a:latin typeface="Times New Roman" pitchFamily="18" charset="0"/>
              </a:rPr>
              <a:t> (</a:t>
            </a:r>
            <a:r>
              <a:rPr lang="fr-FR" b="1" i="1" dirty="0" err="1">
                <a:latin typeface="Times New Roman" pitchFamily="18" charset="0"/>
              </a:rPr>
              <a:t>першун</a:t>
            </a:r>
            <a:r>
              <a:rPr lang="fr-FR" b="1" i="1" dirty="0">
                <a:latin typeface="Times New Roman" pitchFamily="18" charset="0"/>
              </a:rPr>
              <a:t>, </a:t>
            </a:r>
            <a:r>
              <a:rPr lang="fr-FR" b="1" i="1" dirty="0" err="1">
                <a:latin typeface="Times New Roman" pitchFamily="18" charset="0"/>
              </a:rPr>
              <a:t>паприка</a:t>
            </a:r>
            <a:r>
              <a:rPr lang="fr-FR" b="1" i="1" dirty="0">
                <a:latin typeface="Times New Roman" pitchFamily="18" charset="0"/>
              </a:rPr>
              <a:t>, </a:t>
            </a:r>
            <a:r>
              <a:rPr lang="fr-FR" b="1" i="1" dirty="0" err="1">
                <a:latin typeface="Times New Roman" pitchFamily="18" charset="0"/>
              </a:rPr>
              <a:t>парадајз</a:t>
            </a:r>
            <a:r>
              <a:rPr lang="fr-FR" b="1" dirty="0">
                <a:latin typeface="Times New Roman" pitchFamily="18" charset="0"/>
              </a:rPr>
              <a:t>)</a:t>
            </a:r>
          </a:p>
          <a:p>
            <a:pPr lvl="3" algn="just">
              <a:buFontTx/>
              <a:buChar char="•"/>
            </a:pPr>
            <a:r>
              <a:rPr lang="fr-FR" b="1" dirty="0" err="1">
                <a:latin typeface="Times New Roman" pitchFamily="18" charset="0"/>
              </a:rPr>
              <a:t>воће</a:t>
            </a:r>
            <a:r>
              <a:rPr lang="fr-FR" b="1" dirty="0">
                <a:latin typeface="Times New Roman" pitchFamily="18" charset="0"/>
              </a:rPr>
              <a:t> (</a:t>
            </a:r>
            <a:r>
              <a:rPr lang="fr-FR" b="1" i="1" dirty="0" err="1">
                <a:latin typeface="Times New Roman" pitchFamily="18" charset="0"/>
              </a:rPr>
              <a:t>цитрусно</a:t>
            </a:r>
            <a:r>
              <a:rPr lang="fr-FR" b="1" dirty="0">
                <a:latin typeface="Times New Roman" pitchFamily="18" charset="0"/>
              </a:rPr>
              <a:t>)</a:t>
            </a:r>
          </a:p>
          <a:p>
            <a:pPr algn="just"/>
            <a:endParaRPr lang="fr-FR" b="1" dirty="0">
              <a:latin typeface="Times New Roman" pitchFamily="18" charset="0"/>
            </a:endParaRPr>
          </a:p>
          <a:p>
            <a:pPr algn="just"/>
            <a:r>
              <a:rPr lang="en-US" b="1" dirty="0">
                <a:latin typeface="Times New Roman" pitchFamily="18" charset="0"/>
              </a:rPr>
              <a:t>C </a:t>
            </a:r>
            <a:r>
              <a:rPr lang="en-US" b="1" dirty="0" err="1">
                <a:latin typeface="Times New Roman" pitchFamily="18" charset="0"/>
              </a:rPr>
              <a:t>витамин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је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осетљив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топлоту</a:t>
            </a:r>
            <a:r>
              <a:rPr lang="en-US" b="1" dirty="0">
                <a:latin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</a:rPr>
              <a:t>светло</a:t>
            </a:r>
            <a:r>
              <a:rPr lang="en-US" b="1" dirty="0">
                <a:latin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</a:rPr>
              <a:t>алкалије</a:t>
            </a:r>
            <a:r>
              <a:rPr lang="en-US" b="1" dirty="0">
                <a:latin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</a:rPr>
              <a:t>оксидацију</a:t>
            </a:r>
            <a:r>
              <a:rPr lang="en-US" b="1" dirty="0">
                <a:latin typeface="Times New Roman" pitchFamily="18" charset="0"/>
              </a:rPr>
              <a:t> (</a:t>
            </a:r>
            <a:r>
              <a:rPr lang="en-US" b="1" i="1" dirty="0">
                <a:latin typeface="Times New Roman" pitchFamily="18" charset="0"/>
              </a:rPr>
              <a:t>50% и </a:t>
            </a:r>
            <a:r>
              <a:rPr lang="en-US" b="1" i="1" dirty="0" err="1">
                <a:latin typeface="Times New Roman" pitchFamily="18" charset="0"/>
              </a:rPr>
              <a:t>више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се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губи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при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уобичајеној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кулинарској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обради</a:t>
            </a:r>
            <a:r>
              <a:rPr lang="en-US" b="1" dirty="0">
                <a:latin typeface="Times New Roman" pitchFamily="18" charset="0"/>
              </a:rPr>
              <a:t>).</a:t>
            </a:r>
            <a:endParaRPr lang="en-US" b="1" i="1" dirty="0">
              <a:latin typeface="Times New Roman" pitchFamily="18" charset="0"/>
            </a:endParaRPr>
          </a:p>
          <a:p>
            <a:pPr algn="just"/>
            <a:endParaRPr lang="en-US" b="1" i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34289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Text Box 2"/>
          <p:cNvSpPr txBox="1">
            <a:spLocks noChangeArrowheads="1"/>
          </p:cNvSpPr>
          <p:nvPr/>
        </p:nvSpPr>
        <p:spPr bwMode="auto">
          <a:xfrm>
            <a:off x="762000" y="1524000"/>
            <a:ext cx="7696200" cy="490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 smtClean="0">
                <a:latin typeface="Times New Roman" pitchFamily="18" charset="0"/>
              </a:rPr>
              <a:t>C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(</a:t>
            </a:r>
            <a:r>
              <a:rPr lang="en-US" sz="2800" b="1" i="1" dirty="0">
                <a:latin typeface="Times New Roman" pitchFamily="18" charset="0"/>
              </a:rPr>
              <a:t>АСКОРБИНСКА КИСЕЛИНА</a:t>
            </a:r>
            <a:r>
              <a:rPr lang="en-US" sz="2800" b="1" dirty="0">
                <a:latin typeface="Times New Roman" pitchFamily="18" charset="0"/>
              </a:rPr>
              <a:t>) - </a:t>
            </a:r>
            <a:r>
              <a:rPr lang="en-US" sz="2800" b="1" i="1" dirty="0" err="1">
                <a:latin typeface="Times New Roman" pitchFamily="18" charset="0"/>
              </a:rPr>
              <a:t>садржај</a:t>
            </a:r>
            <a:r>
              <a:rPr lang="en-US" sz="2800" b="1" i="1" dirty="0">
                <a:latin typeface="Times New Roman" pitchFamily="18" charset="0"/>
              </a:rPr>
              <a:t> у </a:t>
            </a:r>
            <a:r>
              <a:rPr lang="en-US" sz="2800" b="1" i="1" dirty="0" err="1">
                <a:latin typeface="Times New Roman" pitchFamily="18" charset="0"/>
              </a:rPr>
              <a:t>храни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препоручени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унос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algn="just"/>
            <a:r>
              <a:rPr lang="en-US" sz="2800" b="1" dirty="0">
                <a:latin typeface="Times New Roman" pitchFamily="18" charset="0"/>
              </a:rPr>
              <a:t>ДНЕВНЕ ПОТРЕБЕ  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Препоруке</a:t>
            </a:r>
            <a:r>
              <a:rPr lang="en-US" sz="2800" b="1" dirty="0">
                <a:latin typeface="Times New Roman" pitchFamily="18" charset="0"/>
              </a:rPr>
              <a:t> 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lvl="2" algn="just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>
                <a:latin typeface="Times New Roman" pitchFamily="18" charset="0"/>
              </a:rPr>
              <a:t>60 </a:t>
            </a:r>
            <a:r>
              <a:rPr lang="en-US" sz="2800" b="1" dirty="0" smtClean="0">
                <a:latin typeface="Times New Roman" pitchFamily="18" charset="0"/>
              </a:rPr>
              <a:t>mg </a:t>
            </a:r>
            <a:r>
              <a:rPr lang="en-US" sz="2800" b="1" dirty="0" err="1">
                <a:latin typeface="Times New Roman" pitchFamily="18" charset="0"/>
              </a:rPr>
              <a:t>одрасли</a:t>
            </a:r>
            <a:endParaRPr lang="en-US" sz="2800" b="1" dirty="0">
              <a:latin typeface="Times New Roman" pitchFamily="18" charset="0"/>
            </a:endParaRPr>
          </a:p>
          <a:p>
            <a:pPr lvl="2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>
                <a:latin typeface="Times New Roman" pitchFamily="18" charset="0"/>
              </a:rPr>
              <a:t>1,0 g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труднице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дојиље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пушачи</a:t>
            </a:r>
            <a:r>
              <a:rPr lang="en-US" sz="2800" b="1" dirty="0">
                <a:solidFill>
                  <a:srgbClr val="FFFFCC"/>
                </a:solidFill>
                <a:latin typeface="Times New Roman" pitchFamily="18" charset="0"/>
              </a:rPr>
              <a:t> </a:t>
            </a:r>
          </a:p>
          <a:p>
            <a:pPr algn="just"/>
            <a:endParaRPr lang="en-US" sz="2000" b="1" dirty="0">
              <a:solidFill>
                <a:srgbClr val="FFFFCC"/>
              </a:solidFill>
              <a:latin typeface="Times New Roman" pitchFamily="18" charset="0"/>
            </a:endParaRPr>
          </a:p>
          <a:p>
            <a:pPr algn="just"/>
            <a:endParaRPr lang="en-US" sz="2000" b="1" dirty="0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61481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Text Box 2"/>
          <p:cNvSpPr txBox="1">
            <a:spLocks noChangeArrowheads="1"/>
          </p:cNvSpPr>
          <p:nvPr/>
        </p:nvSpPr>
        <p:spPr bwMode="auto">
          <a:xfrm>
            <a:off x="395288" y="1125538"/>
            <a:ext cx="8278812" cy="5755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1600" b="1" dirty="0">
                <a:latin typeface="Times New Roman" pitchFamily="18" charset="0"/>
              </a:rPr>
              <a:t>ВИТАМИН </a:t>
            </a:r>
            <a:r>
              <a:rPr lang="en-US" sz="1600" b="1" dirty="0" smtClean="0">
                <a:latin typeface="Times New Roman" pitchFamily="18" charset="0"/>
              </a:rPr>
              <a:t>C </a:t>
            </a:r>
            <a:r>
              <a:rPr lang="en-US" sz="1600" b="1" dirty="0">
                <a:latin typeface="Times New Roman" pitchFamily="18" charset="0"/>
              </a:rPr>
              <a:t>(</a:t>
            </a:r>
            <a:r>
              <a:rPr lang="en-US" sz="1600" b="1" i="1" dirty="0">
                <a:latin typeface="Times New Roman" pitchFamily="18" charset="0"/>
              </a:rPr>
              <a:t>АСКОРБИНСКА КИСЕЛИНА</a:t>
            </a:r>
            <a:r>
              <a:rPr lang="en-US" sz="1600" b="1" dirty="0">
                <a:latin typeface="Times New Roman" pitchFamily="18" charset="0"/>
              </a:rPr>
              <a:t>) И ЗДРАВЉЕ</a:t>
            </a:r>
            <a:endParaRPr lang="en-US" sz="1600" b="1" i="1" dirty="0">
              <a:latin typeface="Times New Roman" pitchFamily="18" charset="0"/>
            </a:endParaRP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algn="just"/>
            <a:r>
              <a:rPr lang="en-US" sz="1600" b="1" i="1" dirty="0" err="1">
                <a:latin typeface="Times New Roman" pitchFamily="18" charset="0"/>
              </a:rPr>
              <a:t>Дефицит</a:t>
            </a:r>
            <a:endParaRPr lang="en-US" sz="1600" b="1" i="1" dirty="0">
              <a:latin typeface="Times New Roman" pitchFamily="18" charset="0"/>
            </a:endParaRP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algn="just"/>
            <a:r>
              <a:rPr lang="en-US" sz="1600" b="1" dirty="0" err="1">
                <a:latin typeface="Times New Roman" pitchFamily="18" charset="0"/>
              </a:rPr>
              <a:t>Недостатак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витамина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smtClean="0">
                <a:latin typeface="Times New Roman" pitchFamily="18" charset="0"/>
              </a:rPr>
              <a:t>C </a:t>
            </a:r>
            <a:r>
              <a:rPr lang="en-US" sz="1600" b="1" dirty="0" err="1">
                <a:latin typeface="Times New Roman" pitchFamily="18" charset="0"/>
              </a:rPr>
              <a:t>се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јавља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када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је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дневни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унос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испод</a:t>
            </a:r>
            <a:r>
              <a:rPr lang="en-US" sz="1600" b="1" dirty="0">
                <a:latin typeface="Times New Roman" pitchFamily="18" charset="0"/>
              </a:rPr>
              <a:t> 10 </a:t>
            </a:r>
            <a:r>
              <a:rPr lang="en-US" sz="1600" b="1" dirty="0" smtClean="0">
                <a:latin typeface="Times New Roman" pitchFamily="18" charset="0"/>
              </a:rPr>
              <a:t>mg </a:t>
            </a:r>
            <a:r>
              <a:rPr lang="en-US" sz="1600" b="1" dirty="0" err="1">
                <a:latin typeface="Times New Roman" pitchFamily="18" charset="0"/>
              </a:rPr>
              <a:t>дневно</a:t>
            </a:r>
            <a:r>
              <a:rPr lang="en-US" sz="1600" b="1" dirty="0">
                <a:latin typeface="Times New Roman" pitchFamily="18" charset="0"/>
              </a:rPr>
              <a:t>. </a:t>
            </a: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algn="just"/>
            <a:r>
              <a:rPr lang="nl-NL" sz="1600" b="1" dirty="0">
                <a:latin typeface="Times New Roman" pitchFamily="18" charset="0"/>
              </a:rPr>
              <a:t>Обољење је познато под називом скорбут. </a:t>
            </a:r>
          </a:p>
          <a:p>
            <a:pPr algn="just"/>
            <a:endParaRPr lang="nl-NL" sz="1600" b="1" dirty="0">
              <a:latin typeface="Times New Roman" pitchFamily="18" charset="0"/>
            </a:endParaRPr>
          </a:p>
          <a:p>
            <a:pPr algn="just"/>
            <a:r>
              <a:rPr lang="nl-NL" sz="1600" b="1" dirty="0">
                <a:latin typeface="Times New Roman" pitchFamily="18" charset="0"/>
              </a:rPr>
              <a:t>Знаци су: ране тешко зарастају, отварају се старе ране, болови и отоци зглобова, преломи костију, губитак зуба, ситна капиларна крвављења, крварење из десни, депресија, хистерија и др</a:t>
            </a:r>
            <a:r>
              <a:rPr lang="nl-NL" sz="1600" b="1" dirty="0" smtClean="0">
                <a:latin typeface="Times New Roman" pitchFamily="18" charset="0"/>
              </a:rPr>
              <a:t>.</a:t>
            </a:r>
            <a:endParaRPr lang="sr-Cyrl-RS" sz="1600" b="1" dirty="0" smtClean="0">
              <a:latin typeface="Times New Roman" pitchFamily="18" charset="0"/>
            </a:endParaRPr>
          </a:p>
          <a:p>
            <a:pPr algn="just"/>
            <a:r>
              <a:rPr lang="nl-NL" sz="1600" b="1" dirty="0">
                <a:latin typeface="Times New Roman" pitchFamily="18" charset="0"/>
              </a:rPr>
              <a:t>Данас се јавља код сиромашних, особа које уносе мало воћа и поврћа, одојчади храњене искључиво крављим млеком, алкохоличара</a:t>
            </a:r>
            <a:r>
              <a:rPr lang="nl-NL" sz="1600" b="1" dirty="0" smtClean="0">
                <a:latin typeface="Times New Roman" pitchFamily="18" charset="0"/>
              </a:rPr>
              <a:t>.</a:t>
            </a:r>
            <a:endParaRPr lang="sr-Cyrl-RS" sz="1600" b="1" dirty="0" smtClean="0">
              <a:latin typeface="Times New Roman" pitchFamily="18" charset="0"/>
            </a:endParaRPr>
          </a:p>
          <a:p>
            <a:pPr algn="just"/>
            <a:endParaRPr lang="sr-Cyrl-RS" sz="1600" b="1" dirty="0">
              <a:latin typeface="Times New Roman" pitchFamily="18" charset="0"/>
            </a:endParaRPr>
          </a:p>
          <a:p>
            <a:pPr algn="just"/>
            <a:endParaRPr lang="sr-Cyrl-RS" sz="1600" b="1" dirty="0" smtClean="0">
              <a:latin typeface="Times New Roman" pitchFamily="18" charset="0"/>
            </a:endParaRPr>
          </a:p>
          <a:p>
            <a:pPr algn="just"/>
            <a:r>
              <a:rPr lang="nl-NL" sz="1600" b="1" i="1" dirty="0">
                <a:latin typeface="Times New Roman" pitchFamily="18" charset="0"/>
              </a:rPr>
              <a:t>Токсичност</a:t>
            </a:r>
          </a:p>
          <a:p>
            <a:pPr algn="just"/>
            <a:endParaRPr lang="nl-NL" sz="1600" b="1" dirty="0">
              <a:latin typeface="Times New Roman" pitchFamily="18" charset="0"/>
            </a:endParaRPr>
          </a:p>
          <a:p>
            <a:pPr algn="just"/>
            <a:r>
              <a:rPr lang="fr-FR" sz="1600" b="1" dirty="0" err="1">
                <a:latin typeface="Times New Roman" pitchFamily="18" charset="0"/>
              </a:rPr>
              <a:t>Сматра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се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да</a:t>
            </a:r>
            <a:r>
              <a:rPr lang="fr-FR" sz="1600" b="1" dirty="0">
                <a:latin typeface="Times New Roman" pitchFamily="18" charset="0"/>
              </a:rPr>
              <a:t> C </a:t>
            </a:r>
            <a:r>
              <a:rPr lang="fr-FR" sz="1600" b="1" dirty="0" err="1">
                <a:latin typeface="Times New Roman" pitchFamily="18" charset="0"/>
              </a:rPr>
              <a:t>витамин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је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релативно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атоксичан</a:t>
            </a:r>
            <a:r>
              <a:rPr lang="fr-FR" sz="1600" b="1" dirty="0">
                <a:latin typeface="Times New Roman" pitchFamily="18" charset="0"/>
              </a:rPr>
              <a:t>. </a:t>
            </a:r>
          </a:p>
          <a:p>
            <a:pPr algn="just"/>
            <a:endParaRPr lang="fr-FR" sz="1600" b="1" dirty="0">
              <a:latin typeface="Times New Roman" pitchFamily="18" charset="0"/>
            </a:endParaRPr>
          </a:p>
          <a:p>
            <a:pPr algn="just"/>
            <a:r>
              <a:rPr lang="fr-FR" sz="1600" b="1" dirty="0" err="1">
                <a:latin typeface="Times New Roman" pitchFamily="18" charset="0"/>
              </a:rPr>
              <a:t>Код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особа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склоних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стварању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бубрежних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каменаца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или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оптерећених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гвожђем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могу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се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појавити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токсични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ефекти</a:t>
            </a:r>
            <a:r>
              <a:rPr lang="fr-FR" sz="1600" b="1" dirty="0">
                <a:latin typeface="Times New Roman" pitchFamily="18" charset="0"/>
              </a:rPr>
              <a:t>, </a:t>
            </a:r>
            <a:r>
              <a:rPr lang="fr-FR" sz="1600" b="1" dirty="0" err="1">
                <a:latin typeface="Times New Roman" pitchFamily="18" charset="0"/>
              </a:rPr>
              <a:t>па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се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код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њих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не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саветује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већи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унос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од</a:t>
            </a:r>
            <a:r>
              <a:rPr lang="fr-FR" sz="1600" b="1" dirty="0">
                <a:latin typeface="Times New Roman" pitchFamily="18" charset="0"/>
              </a:rPr>
              <a:t> </a:t>
            </a:r>
            <a:r>
              <a:rPr lang="fr-FR" sz="1600" b="1" dirty="0" err="1">
                <a:latin typeface="Times New Roman" pitchFamily="18" charset="0"/>
              </a:rPr>
              <a:t>препорученог</a:t>
            </a:r>
            <a:r>
              <a:rPr lang="fr-FR" sz="1600" b="1" dirty="0">
                <a:latin typeface="Times New Roman" pitchFamily="18" charset="0"/>
              </a:rPr>
              <a:t>.</a:t>
            </a:r>
            <a:endParaRPr lang="en-US" sz="1600" b="1" dirty="0">
              <a:latin typeface="Times New Roman" pitchFamily="18" charset="0"/>
            </a:endParaRPr>
          </a:p>
          <a:p>
            <a:pPr algn="just"/>
            <a:endParaRPr lang="nl-NL" sz="1600" b="1" dirty="0">
              <a:latin typeface="Times New Roman" pitchFamily="18" charset="0"/>
            </a:endParaRPr>
          </a:p>
          <a:p>
            <a:pPr algn="just"/>
            <a:endParaRPr lang="nl-NL" sz="16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29222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Text Box 2"/>
          <p:cNvSpPr txBox="1">
            <a:spLocks noChangeArrowheads="1"/>
          </p:cNvSpPr>
          <p:nvPr/>
        </p:nvSpPr>
        <p:spPr bwMode="auto">
          <a:xfrm>
            <a:off x="323850" y="1196975"/>
            <a:ext cx="882015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dirty="0">
                <a:latin typeface="Times New Roman" pitchFamily="18" charset="0"/>
              </a:rPr>
              <a:t>ВИТАМИНИ </a:t>
            </a:r>
            <a:r>
              <a:rPr lang="en-US" sz="2800" b="1" dirty="0" smtClean="0">
                <a:latin typeface="Times New Roman" pitchFamily="18" charset="0"/>
              </a:rPr>
              <a:t>B </a:t>
            </a:r>
            <a:r>
              <a:rPr lang="en-US" sz="2800" b="1" dirty="0">
                <a:latin typeface="Times New Roman" pitchFamily="18" charset="0"/>
              </a:rPr>
              <a:t>ГРУПЕ</a:t>
            </a: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Обухватају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већи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број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различитих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супстанци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хемијској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структури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биолошком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деловању</a:t>
            </a:r>
            <a:r>
              <a:rPr lang="en-US" sz="2800" b="1" dirty="0">
                <a:latin typeface="Times New Roman" pitchFamily="18" charset="0"/>
              </a:rPr>
              <a:t>!</a:t>
            </a: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Углавном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кофактори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бројним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ензимима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који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учестују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метаболизму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хранљивих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материја</a:t>
            </a:r>
            <a:r>
              <a:rPr lang="en-US" sz="2800" b="1" dirty="0">
                <a:latin typeface="Times New Roman" pitchFamily="18" charset="0"/>
              </a:rPr>
              <a:t>.</a:t>
            </a: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Главни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извор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заједнички</a:t>
            </a:r>
            <a:r>
              <a:rPr lang="en-US" sz="2800" b="1" dirty="0">
                <a:latin typeface="Times New Roman" pitchFamily="18" charset="0"/>
              </a:rPr>
              <a:t>: </a:t>
            </a:r>
            <a:r>
              <a:rPr lang="en-US" sz="2800" b="1" dirty="0" err="1">
                <a:latin typeface="Times New Roman" pitchFamily="18" charset="0"/>
              </a:rPr>
              <a:t>изнутрице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пре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свега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јетра</a:t>
            </a:r>
            <a:r>
              <a:rPr lang="en-US" sz="2800" b="1" dirty="0">
                <a:latin typeface="Times New Roman" pitchFamily="18" charset="0"/>
              </a:rPr>
              <a:t>) и </a:t>
            </a:r>
            <a:r>
              <a:rPr lang="en-US" sz="2800" b="1" dirty="0" err="1">
                <a:latin typeface="Times New Roman" pitchFamily="18" charset="0"/>
              </a:rPr>
              <a:t>квасац</a:t>
            </a:r>
            <a:r>
              <a:rPr lang="en-US" sz="2800" b="1" dirty="0">
                <a:latin typeface="Times New Roman" pitchFamily="18" charset="0"/>
              </a:rPr>
              <a:t>!</a:t>
            </a: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Традиционално</a:t>
            </a:r>
            <a:r>
              <a:rPr lang="fr-FR" sz="2800" b="1" dirty="0">
                <a:latin typeface="Times New Roman" pitchFamily="18" charset="0"/>
              </a:rPr>
              <a:t> у </a:t>
            </a:r>
            <a:r>
              <a:rPr lang="fr-FR" sz="2800" b="1" dirty="0" err="1">
                <a:latin typeface="Times New Roman" pitchFamily="18" charset="0"/>
              </a:rPr>
              <a:t>овој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групи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налази</a:t>
            </a:r>
            <a:r>
              <a:rPr lang="fr-FR" sz="2800" b="1" dirty="0">
                <a:latin typeface="Times New Roman" pitchFamily="18" charset="0"/>
              </a:rPr>
              <a:t> 11 </a:t>
            </a:r>
            <a:r>
              <a:rPr lang="fr-FR" sz="2800" b="1" dirty="0" err="1">
                <a:latin typeface="Times New Roman" pitchFamily="18" charset="0"/>
              </a:rPr>
              <a:t>витамина</a:t>
            </a:r>
            <a:r>
              <a:rPr lang="fr-FR" sz="2800" b="1" dirty="0">
                <a:latin typeface="Times New Roman" pitchFamily="18" charset="0"/>
              </a:rPr>
              <a:t>.</a:t>
            </a:r>
            <a:endParaRPr lang="en-US" sz="20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97264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Text Box 2"/>
          <p:cNvSpPr txBox="1">
            <a:spLocks noChangeArrowheads="1"/>
          </p:cNvSpPr>
          <p:nvPr/>
        </p:nvSpPr>
        <p:spPr bwMode="auto">
          <a:xfrm>
            <a:off x="737348" y="188640"/>
            <a:ext cx="7696200" cy="590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1" dirty="0">
                <a:latin typeface="Times New Roman" pitchFamily="18" charset="0"/>
              </a:rPr>
              <a:t>ВИТАМИН B</a:t>
            </a:r>
            <a:r>
              <a:rPr lang="en-US" b="1" baseline="-25000" dirty="0" smtClean="0">
                <a:latin typeface="Times New Roman" pitchFamily="18" charset="0"/>
              </a:rPr>
              <a:t>1</a:t>
            </a:r>
            <a:r>
              <a:rPr lang="en-US" b="1" dirty="0" smtClean="0">
                <a:latin typeface="Times New Roman" pitchFamily="18" charset="0"/>
              </a:rPr>
              <a:t> (</a:t>
            </a:r>
            <a:r>
              <a:rPr lang="sr-Cyrl-RS" b="1" i="1" dirty="0" smtClean="0">
                <a:latin typeface="Times New Roman" pitchFamily="18" charset="0"/>
              </a:rPr>
              <a:t>ТИАМИН</a:t>
            </a:r>
            <a:r>
              <a:rPr lang="en-US" b="1" dirty="0" smtClean="0">
                <a:latin typeface="Times New Roman" pitchFamily="18" charset="0"/>
              </a:rPr>
              <a:t>) </a:t>
            </a:r>
            <a:r>
              <a:rPr lang="en-US" b="1" dirty="0">
                <a:latin typeface="Times New Roman" pitchFamily="18" charset="0"/>
              </a:rPr>
              <a:t>- </a:t>
            </a:r>
            <a:r>
              <a:rPr lang="en-US" b="1" i="1" dirty="0" err="1">
                <a:latin typeface="Times New Roman" pitchFamily="18" charset="0"/>
              </a:rPr>
              <a:t>значај</a:t>
            </a:r>
            <a:r>
              <a:rPr lang="en-US" b="1" i="1" dirty="0">
                <a:latin typeface="Times New Roman" pitchFamily="18" charset="0"/>
              </a:rPr>
              <a:t> и </a:t>
            </a:r>
            <a:r>
              <a:rPr lang="en-US" b="1" i="1" dirty="0" err="1">
                <a:latin typeface="Times New Roman" pitchFamily="18" charset="0"/>
              </a:rPr>
              <a:t>улога</a:t>
            </a:r>
            <a:endParaRPr lang="en-US" b="1" i="1" dirty="0">
              <a:latin typeface="Times New Roman" pitchFamily="18" charset="0"/>
            </a:endParaRPr>
          </a:p>
          <a:p>
            <a:endParaRPr lang="en-US" b="1" i="1" dirty="0">
              <a:latin typeface="Times New Roman" pitchFamily="18" charset="0"/>
            </a:endParaRPr>
          </a:p>
          <a:p>
            <a:endParaRPr lang="en-US" b="1" i="1" dirty="0">
              <a:latin typeface="Times New Roman" pitchFamily="18" charset="0"/>
            </a:endParaRPr>
          </a:p>
          <a:p>
            <a:pPr algn="just"/>
            <a:r>
              <a:rPr lang="en-US" b="1" dirty="0" err="1">
                <a:latin typeface="Times New Roman" pitchFamily="18" charset="0"/>
              </a:rPr>
              <a:t>Витамин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</a:rPr>
              <a:t>B</a:t>
            </a:r>
            <a:r>
              <a:rPr lang="en-US" b="1" baseline="-25000" dirty="0" smtClean="0">
                <a:latin typeface="Times New Roman" pitchFamily="18" charset="0"/>
              </a:rPr>
              <a:t>1</a:t>
            </a:r>
            <a:r>
              <a:rPr lang="en-US" b="1" dirty="0" smtClean="0">
                <a:latin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</a:rPr>
              <a:t>у </a:t>
            </a:r>
            <a:r>
              <a:rPr lang="en-US" b="1" dirty="0" err="1">
                <a:latin typeface="Times New Roman" pitchFamily="18" charset="0"/>
              </a:rPr>
              <a:t>облику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тиаминопирофосфата</a:t>
            </a:r>
            <a:r>
              <a:rPr lang="en-US" b="1" dirty="0">
                <a:latin typeface="Times New Roman" pitchFamily="18" charset="0"/>
              </a:rPr>
              <a:t> (</a:t>
            </a:r>
            <a:r>
              <a:rPr lang="en-US" b="1" i="1" dirty="0" smtClean="0">
                <a:latin typeface="Times New Roman" pitchFamily="18" charset="0"/>
              </a:rPr>
              <a:t>ТPP</a:t>
            </a:r>
            <a:r>
              <a:rPr lang="en-US" b="1" dirty="0" smtClean="0">
                <a:latin typeface="Times New Roman" pitchFamily="18" charset="0"/>
              </a:rPr>
              <a:t>) </a:t>
            </a:r>
            <a:r>
              <a:rPr lang="en-US" b="1" dirty="0" err="1">
                <a:latin typeface="Times New Roman" pitchFamily="18" charset="0"/>
              </a:rPr>
              <a:t>учествује</a:t>
            </a:r>
            <a:r>
              <a:rPr lang="en-US" b="1" dirty="0">
                <a:latin typeface="Times New Roman" pitchFamily="18" charset="0"/>
              </a:rPr>
              <a:t> у </a:t>
            </a:r>
            <a:r>
              <a:rPr lang="en-US" b="1" dirty="0" err="1">
                <a:latin typeface="Times New Roman" pitchFamily="18" charset="0"/>
              </a:rPr>
              <a:t>метаболизму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угљених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хидрата</a:t>
            </a:r>
            <a:r>
              <a:rPr lang="en-US" b="1" dirty="0">
                <a:latin typeface="Times New Roman" pitchFamily="18" charset="0"/>
              </a:rPr>
              <a:t> (</a:t>
            </a:r>
            <a:r>
              <a:rPr lang="en-US" b="1" i="1" dirty="0" err="1">
                <a:latin typeface="Times New Roman" pitchFamily="18" charset="0"/>
              </a:rPr>
              <a:t>разградња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глукозе</a:t>
            </a:r>
            <a:r>
              <a:rPr lang="en-US" b="1" i="1" dirty="0">
                <a:latin typeface="Times New Roman" pitchFamily="18" charset="0"/>
              </a:rPr>
              <a:t> и </a:t>
            </a:r>
            <a:r>
              <a:rPr lang="en-US" b="1" i="1" dirty="0" err="1">
                <a:latin typeface="Times New Roman" pitchFamily="18" charset="0"/>
              </a:rPr>
              <a:t>претварање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глукозе</a:t>
            </a:r>
            <a:r>
              <a:rPr lang="en-US" b="1" i="1" dirty="0">
                <a:latin typeface="Times New Roman" pitchFamily="18" charset="0"/>
              </a:rPr>
              <a:t> у </a:t>
            </a:r>
            <a:r>
              <a:rPr lang="en-US" b="1" i="1" dirty="0" err="1">
                <a:latin typeface="Times New Roman" pitchFamily="18" charset="0"/>
              </a:rPr>
              <a:t>масти</a:t>
            </a:r>
            <a:r>
              <a:rPr lang="en-US" b="1" dirty="0">
                <a:latin typeface="Times New Roman" pitchFamily="18" charset="0"/>
              </a:rPr>
              <a:t>) </a:t>
            </a:r>
            <a:r>
              <a:rPr lang="en-US" b="1" dirty="0" err="1">
                <a:latin typeface="Times New Roman" pitchFamily="18" charset="0"/>
              </a:rPr>
              <a:t>као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коензим</a:t>
            </a:r>
            <a:r>
              <a:rPr lang="en-US" b="1" dirty="0">
                <a:latin typeface="Times New Roman" pitchFamily="18" charset="0"/>
              </a:rPr>
              <a:t> у </a:t>
            </a:r>
            <a:r>
              <a:rPr lang="en-US" b="1" dirty="0" err="1">
                <a:latin typeface="Times New Roman" pitchFamily="18" charset="0"/>
              </a:rPr>
              <a:t>бројним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реакцијама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везаним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за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правилну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функцију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мишићног</a:t>
            </a:r>
            <a:r>
              <a:rPr lang="en-US" b="1" dirty="0">
                <a:latin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</a:rPr>
              <a:t>нервног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ткива</a:t>
            </a:r>
            <a:r>
              <a:rPr lang="en-US" b="1" dirty="0">
                <a:latin typeface="Times New Roman" pitchFamily="18" charset="0"/>
              </a:rPr>
              <a:t>. </a:t>
            </a:r>
            <a:r>
              <a:rPr lang="en-US" b="1" dirty="0" err="1">
                <a:latin typeface="Times New Roman" pitchFamily="18" charset="0"/>
              </a:rPr>
              <a:t>Апсорбује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се</a:t>
            </a:r>
            <a:r>
              <a:rPr lang="en-US" b="1" dirty="0">
                <a:latin typeface="Times New Roman" pitchFamily="18" charset="0"/>
              </a:rPr>
              <a:t> у </a:t>
            </a:r>
            <a:r>
              <a:rPr lang="en-US" b="1" dirty="0" err="1">
                <a:latin typeface="Times New Roman" pitchFamily="18" charset="0"/>
              </a:rPr>
              <a:t>горњим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партијама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танког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црева</a:t>
            </a:r>
            <a:r>
              <a:rPr lang="en-US" b="1" dirty="0">
                <a:latin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</a:rPr>
              <a:t>активно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уз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присуство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аденосин-трифосфатазе</a:t>
            </a:r>
            <a:r>
              <a:rPr lang="en-US" b="1" dirty="0">
                <a:latin typeface="Times New Roman" pitchFamily="18" charset="0"/>
              </a:rPr>
              <a:t>. </a:t>
            </a: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r>
              <a:rPr lang="en-US" b="1" dirty="0" err="1">
                <a:latin typeface="Times New Roman" pitchFamily="18" charset="0"/>
              </a:rPr>
              <a:t>Када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је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унос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витамина</a:t>
            </a:r>
            <a:r>
              <a:rPr lang="en-US" b="1" dirty="0">
                <a:latin typeface="Times New Roman" pitchFamily="18" charset="0"/>
              </a:rPr>
              <a:t> B</a:t>
            </a:r>
            <a:r>
              <a:rPr lang="en-US" b="1" baseline="-25000" dirty="0">
                <a:latin typeface="Times New Roman" pitchFamily="18" charset="0"/>
              </a:rPr>
              <a:t>1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већи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од</a:t>
            </a:r>
            <a:r>
              <a:rPr lang="en-US" b="1" dirty="0">
                <a:latin typeface="Times New Roman" pitchFamily="18" charset="0"/>
              </a:rPr>
              <a:t> 5 mg </a:t>
            </a:r>
            <a:r>
              <a:rPr lang="en-US" b="1" dirty="0" err="1">
                <a:latin typeface="Times New Roman" pitchFamily="18" charset="0"/>
              </a:rPr>
              <a:t>дневно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онда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апсорбује</a:t>
            </a:r>
            <a:r>
              <a:rPr lang="en-US" b="1" dirty="0">
                <a:latin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</a:rPr>
              <a:t>пасивно</a:t>
            </a:r>
            <a:r>
              <a:rPr lang="en-US" b="1" dirty="0">
                <a:latin typeface="Times New Roman" pitchFamily="18" charset="0"/>
              </a:rPr>
              <a:t>. </a:t>
            </a:r>
            <a:endParaRPr lang="sr-Cyrl-RS" b="1" dirty="0" smtClean="0">
              <a:latin typeface="Times New Roman" pitchFamily="18" charset="0"/>
            </a:endParaRPr>
          </a:p>
          <a:p>
            <a:pPr algn="just"/>
            <a:r>
              <a:rPr lang="en-US" b="1" dirty="0" err="1">
                <a:latin typeface="Times New Roman" pitchFamily="18" charset="0"/>
              </a:rPr>
              <a:t>Налази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слободан</a:t>
            </a:r>
            <a:r>
              <a:rPr lang="en-US" b="1" dirty="0">
                <a:latin typeface="Times New Roman" pitchFamily="18" charset="0"/>
              </a:rPr>
              <a:t> у </a:t>
            </a:r>
            <a:r>
              <a:rPr lang="en-US" b="1" dirty="0" err="1">
                <a:latin typeface="Times New Roman" pitchFamily="18" charset="0"/>
              </a:rPr>
              <a:t>циркулацији</a:t>
            </a:r>
            <a:r>
              <a:rPr lang="en-US" b="1" dirty="0">
                <a:latin typeface="Times New Roman" pitchFamily="18" charset="0"/>
              </a:rPr>
              <a:t>, а </a:t>
            </a:r>
            <a:r>
              <a:rPr lang="en-US" b="1" dirty="0" err="1">
                <a:latin typeface="Times New Roman" pitchFamily="18" charset="0"/>
              </a:rPr>
              <a:t>део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смешта</a:t>
            </a:r>
            <a:r>
              <a:rPr lang="en-US" b="1" dirty="0">
                <a:latin typeface="Times New Roman" pitchFamily="18" charset="0"/>
              </a:rPr>
              <a:t> у </a:t>
            </a:r>
            <a:r>
              <a:rPr lang="en-US" b="1" dirty="0" err="1">
                <a:latin typeface="Times New Roman" pitchFamily="18" charset="0"/>
              </a:rPr>
              <a:t>разне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делове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срца</a:t>
            </a:r>
            <a:r>
              <a:rPr lang="en-US" b="1" dirty="0">
                <a:latin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</a:rPr>
              <a:t>мозга</a:t>
            </a:r>
            <a:r>
              <a:rPr lang="en-US" b="1" dirty="0">
                <a:latin typeface="Times New Roman" pitchFamily="18" charset="0"/>
              </a:rPr>
              <a:t>, </a:t>
            </a:r>
            <a:r>
              <a:rPr lang="en-US" b="1" dirty="0" err="1">
                <a:latin typeface="Times New Roman" pitchFamily="18" charset="0"/>
              </a:rPr>
              <a:t>јетре</a:t>
            </a:r>
            <a:r>
              <a:rPr lang="en-US" b="1" dirty="0">
                <a:latin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</a:rPr>
              <a:t>скелетне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мускулатуре</a:t>
            </a:r>
            <a:r>
              <a:rPr lang="en-US" b="1" dirty="0">
                <a:latin typeface="Times New Roman" pitchFamily="18" charset="0"/>
              </a:rPr>
              <a:t>.</a:t>
            </a: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r>
              <a:rPr lang="en-US" b="1" dirty="0" err="1">
                <a:latin typeface="Times New Roman" pitchFamily="18" charset="0"/>
              </a:rPr>
              <a:t>Излучује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урином</a:t>
            </a:r>
            <a:r>
              <a:rPr lang="en-US" b="1" dirty="0">
                <a:latin typeface="Times New Roman" pitchFamily="18" charset="0"/>
              </a:rPr>
              <a:t>.</a:t>
            </a: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r>
              <a:rPr lang="fr-FR" b="1" dirty="0" err="1">
                <a:latin typeface="Times New Roman" pitchFamily="18" charset="0"/>
              </a:rPr>
              <a:t>Не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складишти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се</a:t>
            </a:r>
            <a:r>
              <a:rPr lang="fr-FR" b="1" dirty="0">
                <a:latin typeface="Times New Roman" pitchFamily="18" charset="0"/>
              </a:rPr>
              <a:t> у </a:t>
            </a:r>
            <a:r>
              <a:rPr lang="fr-FR" b="1" dirty="0" err="1">
                <a:latin typeface="Times New Roman" pitchFamily="18" charset="0"/>
              </a:rPr>
              <a:t>организму</a:t>
            </a:r>
            <a:r>
              <a:rPr lang="fr-FR" b="1" dirty="0">
                <a:latin typeface="Times New Roman" pitchFamily="18" charset="0"/>
              </a:rPr>
              <a:t>, </a:t>
            </a:r>
            <a:r>
              <a:rPr lang="fr-FR" b="1" dirty="0" err="1">
                <a:latin typeface="Times New Roman" pitchFamily="18" charset="0"/>
              </a:rPr>
              <a:t>па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је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неопходан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сталан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унос</a:t>
            </a:r>
            <a:r>
              <a:rPr lang="fr-FR" b="1" dirty="0">
                <a:latin typeface="Times New Roman" pitchFamily="18" charset="0"/>
              </a:rPr>
              <a:t>.</a:t>
            </a:r>
            <a:endParaRPr lang="en-US" b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85622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Text Box 2"/>
          <p:cNvSpPr txBox="1">
            <a:spLocks noChangeArrowheads="1"/>
          </p:cNvSpPr>
          <p:nvPr/>
        </p:nvSpPr>
        <p:spPr bwMode="auto">
          <a:xfrm>
            <a:off x="468313" y="1125538"/>
            <a:ext cx="7696200" cy="590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b="1" dirty="0">
                <a:latin typeface="Times New Roman" pitchFamily="18" charset="0"/>
              </a:rPr>
              <a:t>ВИТАМИН </a:t>
            </a:r>
            <a:r>
              <a:rPr lang="en-US" b="1" dirty="0" smtClean="0">
                <a:latin typeface="Times New Roman" pitchFamily="18" charset="0"/>
              </a:rPr>
              <a:t>B</a:t>
            </a:r>
            <a:r>
              <a:rPr lang="en-US" b="1" baseline="-25000" dirty="0" smtClean="0">
                <a:latin typeface="Times New Roman" pitchFamily="18" charset="0"/>
              </a:rPr>
              <a:t>1</a:t>
            </a:r>
            <a:r>
              <a:rPr lang="en-US" b="1" dirty="0" smtClean="0">
                <a:latin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</a:rPr>
              <a:t>(</a:t>
            </a:r>
            <a:r>
              <a:rPr lang="en-US" b="1" i="1" dirty="0">
                <a:latin typeface="Times New Roman" pitchFamily="18" charset="0"/>
              </a:rPr>
              <a:t>ТИАМИН</a:t>
            </a:r>
            <a:r>
              <a:rPr lang="en-US" b="1" dirty="0">
                <a:latin typeface="Times New Roman" pitchFamily="18" charset="0"/>
              </a:rPr>
              <a:t>) -</a:t>
            </a:r>
            <a:r>
              <a:rPr lang="en-US" b="1" i="1" dirty="0">
                <a:latin typeface="Times New Roman" pitchFamily="18" charset="0"/>
              </a:rPr>
              <a:t> </a:t>
            </a:r>
            <a:r>
              <a:rPr lang="en-US" b="1" i="1" dirty="0" err="1">
                <a:latin typeface="Times New Roman" pitchFamily="18" charset="0"/>
              </a:rPr>
              <a:t>садржај</a:t>
            </a:r>
            <a:r>
              <a:rPr lang="en-US" b="1" i="1" dirty="0">
                <a:latin typeface="Times New Roman" pitchFamily="18" charset="0"/>
              </a:rPr>
              <a:t> у </a:t>
            </a:r>
            <a:r>
              <a:rPr lang="en-US" b="1" i="1" dirty="0" err="1">
                <a:latin typeface="Times New Roman" pitchFamily="18" charset="0"/>
              </a:rPr>
              <a:t>храни</a:t>
            </a:r>
            <a:r>
              <a:rPr lang="en-US" b="1" i="1" dirty="0">
                <a:latin typeface="Times New Roman" pitchFamily="18" charset="0"/>
              </a:rPr>
              <a:t> и </a:t>
            </a:r>
            <a:r>
              <a:rPr lang="en-US" b="1" i="1" dirty="0" err="1">
                <a:latin typeface="Times New Roman" pitchFamily="18" charset="0"/>
              </a:rPr>
              <a:t>препоручени</a:t>
            </a:r>
            <a:r>
              <a:rPr lang="en-US" b="1" i="1" dirty="0">
                <a:latin typeface="Times New Roman" pitchFamily="18" charset="0"/>
              </a:rPr>
              <a:t> у</a:t>
            </a:r>
            <a:r>
              <a:rPr lang="fr-FR" b="1" i="1" dirty="0" err="1">
                <a:latin typeface="Times New Roman" pitchFamily="18" charset="0"/>
              </a:rPr>
              <a:t>нос</a:t>
            </a:r>
            <a:endParaRPr lang="fr-FR" b="1" i="1" dirty="0">
              <a:latin typeface="Times New Roman" pitchFamily="18" charset="0"/>
            </a:endParaRPr>
          </a:p>
          <a:p>
            <a:pPr algn="just"/>
            <a:endParaRPr lang="fr-FR" b="1" dirty="0">
              <a:latin typeface="Times New Roman" pitchFamily="18" charset="0"/>
            </a:endParaRPr>
          </a:p>
          <a:p>
            <a:pPr algn="just"/>
            <a:endParaRPr lang="fr-FR" b="1" dirty="0">
              <a:latin typeface="Times New Roman" pitchFamily="18" charset="0"/>
            </a:endParaRPr>
          </a:p>
          <a:p>
            <a:pPr algn="just"/>
            <a:r>
              <a:rPr lang="fr-FR" b="1" dirty="0">
                <a:latin typeface="Times New Roman" pitchFamily="18" charset="0"/>
              </a:rPr>
              <a:t>ГЛАВНИ ИЗВОР</a:t>
            </a:r>
          </a:p>
          <a:p>
            <a:pPr algn="just"/>
            <a:endParaRPr lang="fr-FR" b="1" dirty="0">
              <a:latin typeface="Times New Roman" pitchFamily="18" charset="0"/>
            </a:endParaRPr>
          </a:p>
          <a:p>
            <a:pPr lvl="2" algn="just"/>
            <a:r>
              <a:rPr lang="fr-FR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b="1" i="1" dirty="0" err="1">
                <a:latin typeface="Times New Roman" pitchFamily="18" charset="0"/>
              </a:rPr>
              <a:t>намирнице</a:t>
            </a:r>
            <a:r>
              <a:rPr lang="fr-FR" b="1" i="1" dirty="0">
                <a:latin typeface="Times New Roman" pitchFamily="18" charset="0"/>
              </a:rPr>
              <a:t> </a:t>
            </a:r>
            <a:r>
              <a:rPr lang="fr-FR" b="1" i="1" dirty="0" err="1">
                <a:latin typeface="Times New Roman" pitchFamily="18" charset="0"/>
              </a:rPr>
              <a:t>биљног</a:t>
            </a:r>
            <a:r>
              <a:rPr lang="fr-FR" b="1" i="1" dirty="0">
                <a:latin typeface="Times New Roman" pitchFamily="18" charset="0"/>
              </a:rPr>
              <a:t> </a:t>
            </a:r>
            <a:r>
              <a:rPr lang="fr-FR" b="1" i="1" dirty="0" err="1">
                <a:latin typeface="Times New Roman" pitchFamily="18" charset="0"/>
              </a:rPr>
              <a:t>порекла</a:t>
            </a:r>
            <a:endParaRPr lang="fr-FR" b="1" dirty="0">
              <a:latin typeface="Times New Roman" pitchFamily="18" charset="0"/>
            </a:endParaRPr>
          </a:p>
          <a:p>
            <a:pPr lvl="4" algn="just"/>
            <a:r>
              <a:rPr lang="fr-FR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b="1" dirty="0" err="1">
                <a:latin typeface="Times New Roman" pitchFamily="18" charset="0"/>
              </a:rPr>
              <a:t>интегралне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житарице</a:t>
            </a:r>
            <a:endParaRPr lang="fr-FR" b="1" dirty="0">
              <a:latin typeface="Times New Roman" pitchFamily="18" charset="0"/>
            </a:endParaRPr>
          </a:p>
          <a:p>
            <a:pPr lvl="4"/>
            <a:r>
              <a:rPr lang="fr-FR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 dirty="0" err="1">
                <a:latin typeface="Times New Roman" pitchFamily="18" charset="0"/>
              </a:rPr>
              <a:t>легуминозе</a:t>
            </a:r>
            <a:r>
              <a:rPr lang="en-US" b="1" dirty="0">
                <a:latin typeface="Times New Roman" pitchFamily="18" charset="0"/>
              </a:rPr>
              <a:t> (</a:t>
            </a:r>
            <a:r>
              <a:rPr lang="en-US" b="1" i="1" dirty="0" err="1">
                <a:latin typeface="Times New Roman" pitchFamily="18" charset="0"/>
              </a:rPr>
              <a:t>пасуљ</a:t>
            </a:r>
            <a:r>
              <a:rPr lang="en-US" b="1" i="1" dirty="0">
                <a:latin typeface="Times New Roman" pitchFamily="18" charset="0"/>
              </a:rPr>
              <a:t>, </a:t>
            </a:r>
            <a:r>
              <a:rPr lang="en-US" b="1" i="1" dirty="0" err="1">
                <a:latin typeface="Times New Roman" pitchFamily="18" charset="0"/>
              </a:rPr>
              <a:t>грашак</a:t>
            </a:r>
            <a:r>
              <a:rPr lang="en-US" b="1" i="1" dirty="0">
                <a:latin typeface="Times New Roman" pitchFamily="18" charset="0"/>
              </a:rPr>
              <a:t> и </a:t>
            </a:r>
            <a:r>
              <a:rPr lang="en-US" b="1" i="1" dirty="0" err="1">
                <a:latin typeface="Times New Roman" pitchFamily="18" charset="0"/>
              </a:rPr>
              <a:t>др</a:t>
            </a:r>
            <a:r>
              <a:rPr lang="en-US" b="1" dirty="0">
                <a:latin typeface="Times New Roman" pitchFamily="18" charset="0"/>
              </a:rPr>
              <a:t>.)</a:t>
            </a:r>
          </a:p>
          <a:p>
            <a:pPr lvl="4"/>
            <a:r>
              <a:rPr lang="fr-FR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b="1" dirty="0" err="1">
                <a:latin typeface="Times New Roman" pitchFamily="18" charset="0"/>
              </a:rPr>
              <a:t>квасац</a:t>
            </a:r>
            <a:endParaRPr lang="fr-FR" b="1" dirty="0">
              <a:latin typeface="Times New Roman" pitchFamily="18" charset="0"/>
            </a:endParaRPr>
          </a:p>
          <a:p>
            <a:pPr lvl="4" algn="just"/>
            <a:endParaRPr lang="fr-FR" b="1" dirty="0">
              <a:latin typeface="Times New Roman" pitchFamily="18" charset="0"/>
            </a:endParaRPr>
          </a:p>
          <a:p>
            <a:pPr lvl="2" algn="just"/>
            <a:r>
              <a:rPr lang="fr-FR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b="1" i="1" dirty="0" err="1">
                <a:latin typeface="Times New Roman" pitchFamily="18" charset="0"/>
              </a:rPr>
              <a:t>намирнице</a:t>
            </a:r>
            <a:r>
              <a:rPr lang="fr-FR" b="1" i="1" dirty="0">
                <a:latin typeface="Times New Roman" pitchFamily="18" charset="0"/>
              </a:rPr>
              <a:t> </a:t>
            </a:r>
            <a:r>
              <a:rPr lang="fr-FR" b="1" i="1" dirty="0" err="1">
                <a:latin typeface="Times New Roman" pitchFamily="18" charset="0"/>
              </a:rPr>
              <a:t>животињског</a:t>
            </a:r>
            <a:r>
              <a:rPr lang="fr-FR" b="1" i="1" dirty="0">
                <a:latin typeface="Times New Roman" pitchFamily="18" charset="0"/>
              </a:rPr>
              <a:t> </a:t>
            </a:r>
            <a:r>
              <a:rPr lang="fr-FR" b="1" i="1" dirty="0" err="1">
                <a:latin typeface="Times New Roman" pitchFamily="18" charset="0"/>
              </a:rPr>
              <a:t>порекла</a:t>
            </a:r>
            <a:endParaRPr lang="fr-FR" b="1" dirty="0">
              <a:latin typeface="Times New Roman" pitchFamily="18" charset="0"/>
            </a:endParaRPr>
          </a:p>
          <a:p>
            <a:pPr lvl="4" algn="just"/>
            <a:r>
              <a:rPr lang="fr-FR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b="1" dirty="0" err="1">
                <a:latin typeface="Times New Roman" pitchFamily="18" charset="0"/>
              </a:rPr>
              <a:t>свињско</a:t>
            </a:r>
            <a:r>
              <a:rPr lang="fr-FR" b="1" dirty="0">
                <a:latin typeface="Times New Roman" pitchFamily="18" charset="0"/>
              </a:rPr>
              <a:t> </a:t>
            </a:r>
            <a:r>
              <a:rPr lang="fr-FR" b="1" dirty="0" err="1">
                <a:latin typeface="Times New Roman" pitchFamily="18" charset="0"/>
              </a:rPr>
              <a:t>месо</a:t>
            </a:r>
            <a:endParaRPr lang="fr-FR" b="1" dirty="0">
              <a:latin typeface="Times New Roman" pitchFamily="18" charset="0"/>
            </a:endParaRPr>
          </a:p>
          <a:p>
            <a:pPr marL="2171700" lvl="4" indent="-342900">
              <a:buFont typeface="Symbol"/>
              <a:buChar char="·"/>
            </a:pPr>
            <a:r>
              <a:rPr lang="sr-Cyrl-CS" b="1" dirty="0" smtClean="0">
                <a:latin typeface="Times New Roman" pitchFamily="18" charset="0"/>
              </a:rPr>
              <a:t>И</a:t>
            </a:r>
            <a:r>
              <a:rPr lang="fr-FR" b="1" dirty="0" err="1" smtClean="0">
                <a:latin typeface="Times New Roman" pitchFamily="18" charset="0"/>
              </a:rPr>
              <a:t>знутрице</a:t>
            </a:r>
            <a:endParaRPr lang="sr-Cyrl-RS" b="1" dirty="0" smtClean="0">
              <a:latin typeface="Times New Roman" pitchFamily="18" charset="0"/>
            </a:endParaRPr>
          </a:p>
          <a:p>
            <a:pPr algn="just"/>
            <a:r>
              <a:rPr lang="en-US" b="1" dirty="0">
                <a:latin typeface="Times New Roman" pitchFamily="18" charset="0"/>
              </a:rPr>
              <a:t>ДНЕВНЕ ПОТРЕБЕ </a:t>
            </a: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r>
              <a:rPr lang="en-US" b="1" dirty="0" err="1">
                <a:latin typeface="Times New Roman" pitchFamily="18" charset="0"/>
              </a:rPr>
              <a:t>Препоруке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америчких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стручњака</a:t>
            </a:r>
            <a:endParaRPr lang="en-US" b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lvl="2" algn="just"/>
            <a:r>
              <a:rPr lang="en-US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 dirty="0">
                <a:latin typeface="Times New Roman" pitchFamily="18" charset="0"/>
              </a:rPr>
              <a:t>0,5 mg </a:t>
            </a:r>
            <a:r>
              <a:rPr lang="en-US" b="1" dirty="0" err="1">
                <a:latin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</a:rPr>
              <a:t> 1000 Kcal </a:t>
            </a:r>
            <a:r>
              <a:rPr lang="en-US" b="1" dirty="0" err="1">
                <a:latin typeface="Times New Roman" pitchFamily="18" charset="0"/>
              </a:rPr>
              <a:t>одрасли</a:t>
            </a:r>
            <a:endParaRPr lang="en-US" b="1" dirty="0">
              <a:latin typeface="Times New Roman" pitchFamily="18" charset="0"/>
            </a:endParaRPr>
          </a:p>
          <a:p>
            <a:pPr lvl="2"/>
            <a:r>
              <a:rPr lang="en-US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b="1" dirty="0">
                <a:latin typeface="Times New Roman" pitchFamily="18" charset="0"/>
              </a:rPr>
              <a:t>1,0 mg</a:t>
            </a:r>
            <a:r>
              <a:rPr lang="nl-NL" b="1" dirty="0">
                <a:latin typeface="Times New Roman" pitchFamily="18" charset="0"/>
              </a:rPr>
              <a:t> на 1000 Kcal труднице</a:t>
            </a:r>
            <a:endParaRPr lang="en-US" b="1" dirty="0">
              <a:latin typeface="Times New Roman" pitchFamily="18" charset="0"/>
            </a:endParaRPr>
          </a:p>
          <a:p>
            <a:pPr lvl="2"/>
            <a:r>
              <a:rPr lang="nl-NL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b="1" dirty="0">
                <a:latin typeface="Times New Roman" pitchFamily="18" charset="0"/>
              </a:rPr>
              <a:t>1,5 mg на 1000 Kcal дојиље и старији</a:t>
            </a:r>
          </a:p>
          <a:p>
            <a:pPr marL="2171700" lvl="4" indent="-342900">
              <a:buFont typeface="Symbol"/>
              <a:buChar char="·"/>
            </a:pPr>
            <a:endParaRPr lang="fr-FR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70550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Text Box 2"/>
          <p:cNvSpPr txBox="1">
            <a:spLocks noChangeArrowheads="1"/>
          </p:cNvSpPr>
          <p:nvPr/>
        </p:nvSpPr>
        <p:spPr bwMode="auto">
          <a:xfrm>
            <a:off x="-27601" y="188640"/>
            <a:ext cx="9144000" cy="655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000" b="1" dirty="0">
                <a:latin typeface="Times New Roman" pitchFamily="18" charset="0"/>
              </a:rPr>
              <a:t>ВИТАМИН </a:t>
            </a:r>
            <a:r>
              <a:rPr lang="en-US" sz="2000" b="1" dirty="0" smtClean="0">
                <a:latin typeface="Times New Roman" pitchFamily="18" charset="0"/>
              </a:rPr>
              <a:t>B</a:t>
            </a:r>
            <a:r>
              <a:rPr lang="en-US" sz="2000" b="1" baseline="-25000" dirty="0" smtClean="0">
                <a:latin typeface="Times New Roman" pitchFamily="18" charset="0"/>
              </a:rPr>
              <a:t>1</a:t>
            </a:r>
            <a:r>
              <a:rPr lang="en-US" sz="2000" b="1" dirty="0" smtClean="0">
                <a:latin typeface="Times New Roman" pitchFamily="18" charset="0"/>
              </a:rPr>
              <a:t> </a:t>
            </a:r>
            <a:r>
              <a:rPr lang="en-US" sz="2000" b="1" dirty="0">
                <a:latin typeface="Times New Roman" pitchFamily="18" charset="0"/>
              </a:rPr>
              <a:t>(</a:t>
            </a:r>
            <a:r>
              <a:rPr lang="en-US" sz="2000" b="1" i="1" dirty="0">
                <a:latin typeface="Times New Roman" pitchFamily="18" charset="0"/>
              </a:rPr>
              <a:t>ТИАМИН</a:t>
            </a:r>
            <a:r>
              <a:rPr lang="en-US" sz="2000" b="1" dirty="0">
                <a:latin typeface="Times New Roman" pitchFamily="18" charset="0"/>
              </a:rPr>
              <a:t>) И ЗДРАВЉЕ</a:t>
            </a:r>
            <a:endParaRPr lang="fr-FR" sz="2000" b="1" dirty="0">
              <a:latin typeface="Times New Roman" pitchFamily="18" charset="0"/>
            </a:endParaRPr>
          </a:p>
          <a:p>
            <a:pPr algn="just"/>
            <a:endParaRPr lang="en-US" sz="2000" b="1" i="1" dirty="0">
              <a:latin typeface="Times New Roman" pitchFamily="18" charset="0"/>
            </a:endParaRPr>
          </a:p>
          <a:p>
            <a:pPr algn="just"/>
            <a:endParaRPr lang="en-US" sz="2000" b="1" i="1" dirty="0">
              <a:latin typeface="Times New Roman" pitchFamily="18" charset="0"/>
            </a:endParaRPr>
          </a:p>
          <a:p>
            <a:pPr algn="just"/>
            <a:r>
              <a:rPr lang="en-US" sz="2000" b="1" i="1" dirty="0" err="1">
                <a:latin typeface="Times New Roman" pitchFamily="18" charset="0"/>
              </a:rPr>
              <a:t>Дефицит</a:t>
            </a:r>
            <a:endParaRPr lang="en-US" sz="2000" b="1" i="1" dirty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en-US" sz="2000" b="1" dirty="0" err="1">
                <a:latin typeface="Times New Roman" pitchFamily="18" charset="0"/>
              </a:rPr>
              <a:t>Недостатак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витамина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</a:rPr>
              <a:t>B</a:t>
            </a:r>
            <a:r>
              <a:rPr lang="en-US" sz="2000" b="1" baseline="-25000" dirty="0" smtClean="0">
                <a:latin typeface="Times New Roman" pitchFamily="18" charset="0"/>
              </a:rPr>
              <a:t>1</a:t>
            </a:r>
            <a:r>
              <a:rPr lang="en-US" sz="2000" b="1" dirty="0" smtClean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се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јавља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када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је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дневни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унос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испод</a:t>
            </a:r>
            <a:r>
              <a:rPr lang="en-US" sz="2000" b="1" dirty="0">
                <a:latin typeface="Times New Roman" pitchFamily="18" charset="0"/>
              </a:rPr>
              <a:t> 0,1 </a:t>
            </a:r>
            <a:r>
              <a:rPr lang="en-US" sz="2000" b="1" dirty="0" smtClean="0">
                <a:latin typeface="Times New Roman" pitchFamily="18" charset="0"/>
              </a:rPr>
              <a:t>mg </a:t>
            </a:r>
            <a:r>
              <a:rPr lang="en-US" sz="2000" b="1" dirty="0" err="1">
                <a:latin typeface="Times New Roman" pitchFamily="18" charset="0"/>
              </a:rPr>
              <a:t>на</a:t>
            </a:r>
            <a:r>
              <a:rPr lang="en-US" sz="2000" b="1" dirty="0">
                <a:latin typeface="Times New Roman" pitchFamily="18" charset="0"/>
              </a:rPr>
              <a:t> 1000 </a:t>
            </a:r>
            <a:r>
              <a:rPr lang="en-US" sz="2000" b="1" dirty="0" smtClean="0">
                <a:latin typeface="Times New Roman" pitchFamily="18" charset="0"/>
              </a:rPr>
              <a:t>kcal </a:t>
            </a:r>
            <a:r>
              <a:rPr lang="en-US" sz="2000" b="1" dirty="0" err="1">
                <a:latin typeface="Times New Roman" pitchFamily="18" charset="0"/>
              </a:rPr>
              <a:t>дневно</a:t>
            </a:r>
            <a:r>
              <a:rPr lang="en-US" sz="2000" b="1" dirty="0">
                <a:latin typeface="Times New Roman" pitchFamily="18" charset="0"/>
              </a:rPr>
              <a:t>. </a:t>
            </a: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en-US" sz="2000" b="1" dirty="0" err="1">
                <a:latin typeface="Times New Roman" pitchFamily="18" charset="0"/>
              </a:rPr>
              <a:t>Обољење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је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познато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под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називом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бери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бери</a:t>
            </a:r>
            <a:r>
              <a:rPr lang="en-US" sz="2000" b="1" dirty="0">
                <a:latin typeface="Times New Roman" pitchFamily="18" charset="0"/>
              </a:rPr>
              <a:t> – “</a:t>
            </a:r>
            <a:r>
              <a:rPr lang="en-US" sz="2000" b="1" dirty="0" err="1">
                <a:latin typeface="Times New Roman" pitchFamily="18" charset="0"/>
              </a:rPr>
              <a:t>ја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не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могу</a:t>
            </a:r>
            <a:r>
              <a:rPr lang="en-US" sz="2000" b="1" dirty="0">
                <a:latin typeface="Times New Roman" pitchFamily="18" charset="0"/>
              </a:rPr>
              <a:t>”. </a:t>
            </a:r>
          </a:p>
          <a:p>
            <a:pPr algn="just"/>
            <a:r>
              <a:rPr lang="en-US" sz="2000" b="1" dirty="0" err="1"/>
              <a:t>Знаци</a:t>
            </a:r>
            <a:r>
              <a:rPr lang="en-US" sz="2000" b="1" dirty="0"/>
              <a:t> </a:t>
            </a:r>
            <a:r>
              <a:rPr lang="en-US" sz="2000" b="1" dirty="0" err="1"/>
              <a:t>су</a:t>
            </a:r>
            <a:r>
              <a:rPr lang="en-US" sz="2000" b="1" dirty="0"/>
              <a:t>: </a:t>
            </a:r>
            <a:r>
              <a:rPr lang="en-US" sz="2000" b="1" dirty="0" err="1"/>
              <a:t>малаксалост</a:t>
            </a:r>
            <a:r>
              <a:rPr lang="en-US" sz="2000" b="1" dirty="0"/>
              <a:t>, </a:t>
            </a:r>
            <a:r>
              <a:rPr lang="en-US" sz="2000" b="1" dirty="0" err="1"/>
              <a:t>мишићна</a:t>
            </a:r>
            <a:r>
              <a:rPr lang="en-US" sz="2000" b="1" dirty="0"/>
              <a:t> </a:t>
            </a:r>
            <a:r>
              <a:rPr lang="en-US" sz="2000" b="1" dirty="0" err="1"/>
              <a:t>немоћ</a:t>
            </a:r>
            <a:r>
              <a:rPr lang="en-US" sz="2000" b="1" dirty="0"/>
              <a:t>, </a:t>
            </a:r>
            <a:r>
              <a:rPr lang="en-US" sz="2000" b="1" dirty="0" err="1"/>
              <a:t>поремећаји</a:t>
            </a:r>
            <a:r>
              <a:rPr lang="en-US" sz="2000" b="1" dirty="0"/>
              <a:t> </a:t>
            </a:r>
            <a:r>
              <a:rPr lang="en-US" sz="2000" b="1" dirty="0" err="1"/>
              <a:t>нервног</a:t>
            </a:r>
            <a:r>
              <a:rPr lang="en-US" sz="2000" b="1" dirty="0"/>
              <a:t> (</a:t>
            </a:r>
            <a:r>
              <a:rPr lang="en-US" sz="2000" b="1" i="1" dirty="0" err="1"/>
              <a:t>слаба</a:t>
            </a:r>
            <a:r>
              <a:rPr lang="en-US" sz="2000" b="1" i="1" dirty="0"/>
              <a:t> </a:t>
            </a:r>
            <a:r>
              <a:rPr lang="en-US" sz="2000" b="1" i="1" dirty="0" err="1"/>
              <a:t>координација</a:t>
            </a:r>
            <a:r>
              <a:rPr lang="en-US" sz="2000" b="1" i="1" dirty="0"/>
              <a:t>, </a:t>
            </a:r>
            <a:r>
              <a:rPr lang="en-US" sz="2000" b="1" i="1" dirty="0" err="1"/>
              <a:t>пролазна</a:t>
            </a:r>
            <a:r>
              <a:rPr lang="en-US" sz="2000" b="1" i="1" dirty="0"/>
              <a:t> и </a:t>
            </a:r>
            <a:r>
              <a:rPr lang="en-US" sz="2000" b="1" i="1" dirty="0" err="1"/>
              <a:t>трајна</a:t>
            </a:r>
            <a:r>
              <a:rPr lang="en-US" sz="2000" b="1" i="1" dirty="0"/>
              <a:t> </a:t>
            </a:r>
            <a:r>
              <a:rPr lang="en-US" sz="2000" b="1" i="1" dirty="0" err="1"/>
              <a:t>одузетост</a:t>
            </a:r>
            <a:r>
              <a:rPr lang="en-US" sz="2000" b="1" i="1" dirty="0"/>
              <a:t> </a:t>
            </a:r>
            <a:r>
              <a:rPr lang="en-US" sz="2000" b="1" i="1" dirty="0" err="1"/>
              <a:t>нарочито</a:t>
            </a:r>
            <a:r>
              <a:rPr lang="en-US" sz="2000" b="1" i="1" dirty="0"/>
              <a:t> </a:t>
            </a:r>
            <a:r>
              <a:rPr lang="en-US" sz="2000" b="1" i="1" dirty="0" err="1"/>
              <a:t>руку</a:t>
            </a:r>
            <a:r>
              <a:rPr lang="en-US" sz="2000" b="1" i="1" dirty="0"/>
              <a:t> и </a:t>
            </a:r>
            <a:r>
              <a:rPr lang="en-US" sz="2000" b="1" i="1" dirty="0" err="1"/>
              <a:t>ногу</a:t>
            </a:r>
            <a:r>
              <a:rPr lang="en-US" sz="2000" b="1" dirty="0"/>
              <a:t>) и </a:t>
            </a:r>
            <a:r>
              <a:rPr lang="en-US" sz="2000" b="1" dirty="0" err="1"/>
              <a:t>кардиоваскуларног</a:t>
            </a:r>
            <a:r>
              <a:rPr lang="en-US" sz="2000" b="1" dirty="0"/>
              <a:t> </a:t>
            </a:r>
            <a:r>
              <a:rPr lang="en-US" sz="2000" b="1" dirty="0" err="1"/>
              <a:t>система</a:t>
            </a:r>
            <a:r>
              <a:rPr lang="en-US" sz="2000" b="1" dirty="0"/>
              <a:t> (</a:t>
            </a:r>
            <a:r>
              <a:rPr lang="en-US" sz="2000" b="1" i="1" dirty="0" err="1"/>
              <a:t>најчешће</a:t>
            </a:r>
            <a:r>
              <a:rPr lang="en-US" sz="2000" b="1" i="1" dirty="0"/>
              <a:t> </a:t>
            </a:r>
            <a:r>
              <a:rPr lang="en-US" sz="2000" b="1" i="1" dirty="0" err="1"/>
              <a:t>попуштање</a:t>
            </a:r>
            <a:r>
              <a:rPr lang="en-US" sz="2000" b="1" i="1" dirty="0"/>
              <a:t> </a:t>
            </a:r>
            <a:r>
              <a:rPr lang="en-US" sz="2000" b="1" i="1" dirty="0" err="1"/>
              <a:t>срчаног</a:t>
            </a:r>
            <a:r>
              <a:rPr lang="en-US" sz="2000" b="1" i="1" dirty="0"/>
              <a:t> </a:t>
            </a:r>
            <a:r>
              <a:rPr lang="en-US" sz="2000" b="1" i="1" dirty="0" err="1" smtClean="0"/>
              <a:t>мишића</a:t>
            </a:r>
            <a:endParaRPr lang="sr-Cyrl-RS" sz="2000" b="1" i="1" dirty="0" smtClean="0"/>
          </a:p>
          <a:p>
            <a:pPr algn="just"/>
            <a:endParaRPr lang="sr-Cyrl-RS" sz="2000" b="1" dirty="0" smtClean="0">
              <a:latin typeface="Times New Roman" pitchFamily="18" charset="0"/>
            </a:endParaRPr>
          </a:p>
          <a:p>
            <a:pPr algn="just"/>
            <a:r>
              <a:rPr lang="en-US" sz="2000" b="1" dirty="0" err="1" smtClean="0">
                <a:latin typeface="Times New Roman" pitchFamily="18" charset="0"/>
              </a:rPr>
              <a:t>Ризична</a:t>
            </a:r>
            <a:r>
              <a:rPr lang="en-US" sz="2000" b="1" dirty="0" smtClean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група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су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алкохоличари</a:t>
            </a:r>
            <a:r>
              <a:rPr lang="en-US" sz="2000" b="1" dirty="0">
                <a:latin typeface="Times New Roman" pitchFamily="18" charset="0"/>
              </a:rPr>
              <a:t> (</a:t>
            </a:r>
            <a:r>
              <a:rPr lang="en-US" sz="2000" b="1" i="1" dirty="0" err="1">
                <a:latin typeface="Times New Roman" pitchFamily="18" charset="0"/>
              </a:rPr>
              <a:t>због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дејства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алкохола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смањује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се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апсорпција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витамина</a:t>
            </a:r>
            <a:r>
              <a:rPr lang="en-US" sz="2000" b="1" i="1" dirty="0">
                <a:latin typeface="Times New Roman" pitchFamily="18" charset="0"/>
              </a:rPr>
              <a:t> у </a:t>
            </a:r>
            <a:r>
              <a:rPr lang="en-US" sz="2000" b="1" i="1" dirty="0" err="1">
                <a:latin typeface="Times New Roman" pitchFamily="18" charset="0"/>
              </a:rPr>
              <a:t>цреву</a:t>
            </a:r>
            <a:r>
              <a:rPr lang="en-US" sz="2000" b="1" i="1" dirty="0">
                <a:latin typeface="Times New Roman" pitchFamily="18" charset="0"/>
              </a:rPr>
              <a:t>, а и </a:t>
            </a:r>
            <a:r>
              <a:rPr lang="en-US" sz="2000" b="1" i="1" dirty="0" err="1">
                <a:latin typeface="Times New Roman" pitchFamily="18" charset="0"/>
              </a:rPr>
              <a:t>претварање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тиамина</a:t>
            </a:r>
            <a:r>
              <a:rPr lang="en-US" sz="2000" b="1" i="1" dirty="0">
                <a:latin typeface="Times New Roman" pitchFamily="18" charset="0"/>
              </a:rPr>
              <a:t> у </a:t>
            </a:r>
            <a:r>
              <a:rPr lang="en-US" sz="2000" b="1" i="1" dirty="0" err="1">
                <a:latin typeface="Times New Roman" pitchFamily="18" charset="0"/>
              </a:rPr>
              <a:t>активну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форму</a:t>
            </a:r>
            <a:r>
              <a:rPr lang="en-US" sz="2000" b="1" i="1" dirty="0">
                <a:latin typeface="Times New Roman" pitchFamily="18" charset="0"/>
              </a:rPr>
              <a:t> у </a:t>
            </a:r>
            <a:r>
              <a:rPr lang="en-US" sz="2000" b="1" i="1" dirty="0" err="1">
                <a:latin typeface="Times New Roman" pitchFamily="18" charset="0"/>
              </a:rPr>
              <a:t>јетри</a:t>
            </a:r>
            <a:r>
              <a:rPr lang="en-US" sz="2000" b="1" dirty="0">
                <a:latin typeface="Times New Roman" pitchFamily="18" charset="0"/>
              </a:rPr>
              <a:t>). </a:t>
            </a: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nl-NL" sz="2000" b="1" dirty="0">
                <a:latin typeface="Times New Roman" pitchFamily="18" charset="0"/>
              </a:rPr>
              <a:t>Данас се јавља код сиромашних, особа које уносе мало воћа и поврћа, одојчади храњене искључиво крављим млеком, алкохоличара</a:t>
            </a:r>
            <a:r>
              <a:rPr lang="en-US" sz="2000" b="1" dirty="0" smtClean="0">
                <a:solidFill>
                  <a:srgbClr val="FFFFCC"/>
                </a:solidFill>
              </a:rPr>
              <a:t>).</a:t>
            </a:r>
            <a:endParaRPr lang="en-US" sz="2000" b="1" dirty="0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53993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Text Box 2"/>
          <p:cNvSpPr txBox="1">
            <a:spLocks noChangeArrowheads="1"/>
          </p:cNvSpPr>
          <p:nvPr/>
        </p:nvSpPr>
        <p:spPr bwMode="auto">
          <a:xfrm>
            <a:off x="430213" y="1052513"/>
            <a:ext cx="8713787" cy="527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 smtClean="0">
                <a:latin typeface="Times New Roman" pitchFamily="18" charset="0"/>
              </a:rPr>
              <a:t>B</a:t>
            </a:r>
            <a:r>
              <a:rPr lang="en-US" sz="3200" b="1" baseline="-25000" dirty="0" smtClean="0">
                <a:latin typeface="Times New Roman" pitchFamily="18" charset="0"/>
              </a:rPr>
              <a:t>2</a:t>
            </a:r>
            <a:r>
              <a:rPr lang="en-US" sz="2800" b="1" baseline="-25000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(</a:t>
            </a:r>
            <a:r>
              <a:rPr lang="en-US" sz="2800" b="1" i="1" dirty="0">
                <a:latin typeface="Times New Roman" pitchFamily="18" charset="0"/>
              </a:rPr>
              <a:t>РИБОФЛАВИН</a:t>
            </a:r>
            <a:r>
              <a:rPr lang="en-US" sz="2800" b="1" dirty="0">
                <a:latin typeface="Times New Roman" pitchFamily="18" charset="0"/>
              </a:rPr>
              <a:t>) - </a:t>
            </a:r>
            <a:r>
              <a:rPr lang="en-US" sz="2800" b="1" dirty="0" err="1">
                <a:latin typeface="Times New Roman" pitchFamily="18" charset="0"/>
              </a:rPr>
              <a:t>з</a:t>
            </a:r>
            <a:r>
              <a:rPr lang="en-US" sz="2800" b="1" i="1" dirty="0" err="1">
                <a:latin typeface="Times New Roman" pitchFamily="18" charset="0"/>
              </a:rPr>
              <a:t>начај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улога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Витамин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</a:rPr>
              <a:t>B</a:t>
            </a:r>
            <a:r>
              <a:rPr lang="en-US" sz="2800" b="1" baseline="-25000" dirty="0" smtClean="0">
                <a:latin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у </a:t>
            </a:r>
            <a:r>
              <a:rPr lang="en-US" sz="2800" b="1" dirty="0" err="1">
                <a:latin typeface="Times New Roman" pitchFamily="18" charset="0"/>
              </a:rPr>
              <a:t>организму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функционише</a:t>
            </a:r>
            <a:r>
              <a:rPr lang="en-US" sz="2800" b="1" dirty="0">
                <a:latin typeface="Times New Roman" pitchFamily="18" charset="0"/>
              </a:rPr>
              <a:t> у 2 </a:t>
            </a:r>
            <a:r>
              <a:rPr lang="en-US" sz="2800" b="1" dirty="0" err="1">
                <a:latin typeface="Times New Roman" pitchFamily="18" charset="0"/>
              </a:rPr>
              <a:t>форме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коензима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то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као</a:t>
            </a:r>
            <a:r>
              <a:rPr lang="en-US" sz="2800" b="1" dirty="0">
                <a:latin typeface="Times New Roman" pitchFamily="18" charset="0"/>
              </a:rPr>
              <a:t>:</a:t>
            </a:r>
          </a:p>
          <a:p>
            <a:pPr lvl="2" algn="just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 err="1">
                <a:latin typeface="Times New Roman" pitchFamily="18" charset="0"/>
              </a:rPr>
              <a:t>флавин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мононуклеотид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</a:rPr>
              <a:t>(</a:t>
            </a:r>
            <a:r>
              <a:rPr lang="en-US" sz="2800" b="1" i="1" dirty="0" smtClean="0">
                <a:latin typeface="Times New Roman" pitchFamily="18" charset="0"/>
              </a:rPr>
              <a:t>FMN</a:t>
            </a:r>
            <a:r>
              <a:rPr lang="en-US" sz="2800" b="1" dirty="0" smtClean="0">
                <a:latin typeface="Times New Roman" pitchFamily="18" charset="0"/>
              </a:rPr>
              <a:t>)</a:t>
            </a:r>
            <a:endParaRPr lang="en-US" sz="2800" b="1" dirty="0">
              <a:latin typeface="Times New Roman" pitchFamily="18" charset="0"/>
            </a:endParaRPr>
          </a:p>
          <a:p>
            <a:pPr lvl="2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 err="1">
                <a:latin typeface="Times New Roman" pitchFamily="18" charset="0"/>
              </a:rPr>
              <a:t>флавин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аденин-динуклеотид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</a:rPr>
              <a:t>(</a:t>
            </a:r>
            <a:r>
              <a:rPr lang="en-US" sz="2800" b="1" i="1" dirty="0" smtClean="0">
                <a:latin typeface="Times New Roman" pitchFamily="18" charset="0"/>
              </a:rPr>
              <a:t>FAD</a:t>
            </a:r>
            <a:r>
              <a:rPr lang="en-US" sz="2800" b="1" dirty="0" smtClean="0">
                <a:latin typeface="Times New Roman" pitchFamily="18" charset="0"/>
              </a:rPr>
              <a:t>)</a:t>
            </a:r>
            <a:endParaRPr lang="en-US" sz="2800" b="1" dirty="0">
              <a:latin typeface="Times New Roman" pitchFamily="18" charset="0"/>
            </a:endParaRPr>
          </a:p>
          <a:p>
            <a:pPr lvl="2"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Ензими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који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садрже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ове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коензиме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укључени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су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низ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оксидо-редуктивних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реакција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организму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метаболизму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енергије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протеина</a:t>
            </a:r>
            <a:r>
              <a:rPr lang="en-US" sz="2800" b="1" dirty="0">
                <a:latin typeface="Times New Roman" pitchFamily="18" charset="0"/>
              </a:rPr>
              <a:t>).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Важан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антиоксидативни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систем</a:t>
            </a:r>
            <a:r>
              <a:rPr lang="en-US" sz="2800" b="1" dirty="0">
                <a:latin typeface="Times New Roman" pitchFamily="18" charset="0"/>
              </a:rPr>
              <a:t>. </a:t>
            </a:r>
            <a:endParaRPr lang="en-US" sz="2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4683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Text Box 2"/>
          <p:cNvSpPr txBox="1">
            <a:spLocks noChangeArrowheads="1"/>
          </p:cNvSpPr>
          <p:nvPr/>
        </p:nvSpPr>
        <p:spPr bwMode="auto">
          <a:xfrm>
            <a:off x="755576" y="980728"/>
            <a:ext cx="7620000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de-DE" sz="3200" b="1" dirty="0">
                <a:latin typeface="Times New Roman" pitchFamily="18" charset="0"/>
              </a:rPr>
              <a:t>Главна улога је </a:t>
            </a:r>
            <a:r>
              <a:rPr lang="de-DE" sz="3200" b="1" dirty="0" smtClean="0">
                <a:latin typeface="Times New Roman" pitchFamily="18" charset="0"/>
              </a:rPr>
              <a:t>заштитна</a:t>
            </a:r>
            <a:r>
              <a:rPr lang="sr-Cyrl-RS" sz="3200" b="1" dirty="0" smtClean="0">
                <a:latin typeface="Times New Roman" pitchFamily="18" charset="0"/>
              </a:rPr>
              <a:t> и регулаторна</a:t>
            </a:r>
            <a:r>
              <a:rPr lang="de-DE" sz="3200" b="1" dirty="0" smtClean="0">
                <a:latin typeface="Times New Roman" pitchFamily="18" charset="0"/>
              </a:rPr>
              <a:t>. </a:t>
            </a:r>
            <a:endParaRPr lang="de-DE" sz="3200" b="1" dirty="0">
              <a:latin typeface="Times New Roman" pitchFamily="18" charset="0"/>
            </a:endParaRPr>
          </a:p>
          <a:p>
            <a:pPr algn="just"/>
            <a:endParaRPr lang="de-DE" sz="3200" b="1" dirty="0">
              <a:latin typeface="Times New Roman" pitchFamily="18" charset="0"/>
            </a:endParaRPr>
          </a:p>
          <a:p>
            <a:pPr algn="just"/>
            <a:r>
              <a:rPr lang="de-DE" sz="3200" b="1" dirty="0">
                <a:latin typeface="Times New Roman" pitchFamily="18" charset="0"/>
              </a:rPr>
              <a:t>Потребни су у организму у малим количинама. </a:t>
            </a:r>
          </a:p>
          <a:p>
            <a:pPr algn="just"/>
            <a:endParaRPr lang="de-DE" sz="3200" b="1" dirty="0">
              <a:latin typeface="Times New Roman" pitchFamily="18" charset="0"/>
            </a:endParaRPr>
          </a:p>
          <a:p>
            <a:pPr algn="just"/>
            <a:r>
              <a:rPr lang="de-DE" sz="3200" b="1" dirty="0">
                <a:latin typeface="Times New Roman" pitchFamily="18" charset="0"/>
              </a:rPr>
              <a:t>Помажу у одвијању одређених метаболичких функција и спречавају настанак болести, које би њихов недостатак проузроковао.</a:t>
            </a:r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006121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Text Box 2"/>
          <p:cNvSpPr txBox="1">
            <a:spLocks noChangeArrowheads="1"/>
          </p:cNvSpPr>
          <p:nvPr/>
        </p:nvSpPr>
        <p:spPr bwMode="auto">
          <a:xfrm>
            <a:off x="539750" y="908050"/>
            <a:ext cx="7696200" cy="570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 smtClean="0">
                <a:latin typeface="Times New Roman" pitchFamily="18" charset="0"/>
              </a:rPr>
              <a:t>B</a:t>
            </a:r>
            <a:r>
              <a:rPr lang="en-US" sz="3200" b="1" baseline="-25000" dirty="0" smtClean="0">
                <a:latin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(</a:t>
            </a:r>
            <a:r>
              <a:rPr lang="en-US" sz="2800" b="1" i="1" dirty="0">
                <a:latin typeface="Times New Roman" pitchFamily="18" charset="0"/>
              </a:rPr>
              <a:t>РИБОФЛАВИН</a:t>
            </a:r>
            <a:r>
              <a:rPr lang="en-US" sz="2800" b="1" dirty="0">
                <a:latin typeface="Times New Roman" pitchFamily="18" charset="0"/>
              </a:rPr>
              <a:t>) -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апсорпција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метаболизам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Лако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апсорбује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горњим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партијама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танког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црева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специфичним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транспортом</a:t>
            </a:r>
            <a:r>
              <a:rPr lang="en-US" sz="2800" b="1" dirty="0">
                <a:latin typeface="Times New Roman" pitchFamily="18" charset="0"/>
              </a:rPr>
              <a:t>.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Распоређује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свим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ткивима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али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резерве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мале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па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неопходно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га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стално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уносити</a:t>
            </a:r>
            <a:r>
              <a:rPr lang="en-US" sz="2800" b="1" dirty="0">
                <a:latin typeface="Times New Roman" pitchFamily="18" charset="0"/>
              </a:rPr>
              <a:t>.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Излучује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урином</a:t>
            </a:r>
            <a:r>
              <a:rPr lang="fr-FR" sz="2800" b="1" dirty="0">
                <a:latin typeface="Times New Roman" pitchFamily="18" charset="0"/>
              </a:rPr>
              <a:t>, </a:t>
            </a:r>
            <a:r>
              <a:rPr lang="fr-FR" sz="2800" b="1" dirty="0" err="1">
                <a:latin typeface="Times New Roman" pitchFamily="18" charset="0"/>
              </a:rPr>
              <a:t>али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може</a:t>
            </a:r>
            <a:r>
              <a:rPr lang="fr-FR" sz="2800" b="1" dirty="0">
                <a:latin typeface="Times New Roman" pitchFamily="18" charset="0"/>
              </a:rPr>
              <a:t> и </a:t>
            </a:r>
            <a:r>
              <a:rPr lang="fr-FR" sz="2800" b="1" dirty="0" err="1">
                <a:latin typeface="Times New Roman" pitchFamily="18" charset="0"/>
              </a:rPr>
              <a:t>фецесом</a:t>
            </a:r>
            <a:r>
              <a:rPr lang="fr-FR" sz="2800" b="1" dirty="0">
                <a:latin typeface="Times New Roman" pitchFamily="18" charset="0"/>
              </a:rPr>
              <a:t> (</a:t>
            </a:r>
            <a:r>
              <a:rPr lang="fr-FR" sz="2800" b="1" i="1" dirty="0" err="1">
                <a:latin typeface="Times New Roman" pitchFamily="18" charset="0"/>
              </a:rPr>
              <a:t>могућа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синтеза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малих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количина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из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хране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под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утицајем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цревних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бактерија</a:t>
            </a:r>
            <a:r>
              <a:rPr lang="fr-FR" sz="2800" b="1" dirty="0">
                <a:latin typeface="Times New Roman" pitchFamily="18" charset="0"/>
              </a:rPr>
              <a:t>).</a:t>
            </a:r>
            <a:endParaRPr lang="en-US" sz="2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41178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Text Box 2"/>
          <p:cNvSpPr txBox="1">
            <a:spLocks noChangeArrowheads="1"/>
          </p:cNvSpPr>
          <p:nvPr/>
        </p:nvSpPr>
        <p:spPr bwMode="auto">
          <a:xfrm>
            <a:off x="539750" y="1268413"/>
            <a:ext cx="7696200" cy="520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2800" b="1" dirty="0" smtClean="0">
                <a:latin typeface="Times New Roman" pitchFamily="18" charset="0"/>
              </a:rPr>
              <a:t>B</a:t>
            </a:r>
            <a:r>
              <a:rPr lang="en-US" sz="3200" b="1" baseline="-25000" dirty="0" smtClean="0">
                <a:latin typeface="Times New Roman" pitchFamily="18" charset="0"/>
              </a:rPr>
              <a:t>2</a:t>
            </a:r>
            <a:r>
              <a:rPr lang="en-US" sz="2800" b="1" baseline="-25000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(</a:t>
            </a:r>
            <a:r>
              <a:rPr lang="en-US" sz="2800" b="1" i="1" dirty="0">
                <a:latin typeface="Times New Roman" pitchFamily="18" charset="0"/>
              </a:rPr>
              <a:t>РИБОФЛАВИН</a:t>
            </a:r>
            <a:r>
              <a:rPr lang="en-US" sz="2800" b="1" dirty="0">
                <a:latin typeface="Times New Roman" pitchFamily="18" charset="0"/>
              </a:rPr>
              <a:t>) -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садржај</a:t>
            </a:r>
            <a:r>
              <a:rPr lang="en-US" sz="2800" b="1" i="1" dirty="0">
                <a:latin typeface="Times New Roman" pitchFamily="18" charset="0"/>
              </a:rPr>
              <a:t> у </a:t>
            </a:r>
            <a:r>
              <a:rPr lang="en-US" sz="2800" b="1" i="1" dirty="0" err="1">
                <a:latin typeface="Times New Roman" pitchFamily="18" charset="0"/>
              </a:rPr>
              <a:t>храни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препоручени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унос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algn="just"/>
            <a:r>
              <a:rPr lang="en-US" sz="2800" b="1" dirty="0">
                <a:latin typeface="Times New Roman" pitchFamily="18" charset="0"/>
              </a:rPr>
              <a:t>ГЛАВНИ ИЗВОР</a:t>
            </a:r>
            <a:endParaRPr lang="en-US" sz="2400" b="1" dirty="0">
              <a:latin typeface="Times New Roman" pitchFamily="18" charset="0"/>
            </a:endParaRP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lvl="2" algn="just"/>
            <a:r>
              <a:rPr lang="fr-FR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i="1" dirty="0" err="1">
                <a:latin typeface="Times New Roman" pitchFamily="18" charset="0"/>
              </a:rPr>
              <a:t>намирнице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животињског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порекла</a:t>
            </a:r>
            <a:endParaRPr lang="fr-FR" sz="2400" b="1" i="1" dirty="0">
              <a:latin typeface="Times New Roman" pitchFamily="18" charset="0"/>
            </a:endParaRPr>
          </a:p>
          <a:p>
            <a:pPr lvl="3" algn="just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dirty="0" err="1">
                <a:latin typeface="Times New Roman" pitchFamily="18" charset="0"/>
              </a:rPr>
              <a:t>млеко</a:t>
            </a:r>
            <a:r>
              <a:rPr lang="fr-FR" sz="2400" b="1" dirty="0">
                <a:latin typeface="Times New Roman" pitchFamily="18" charset="0"/>
              </a:rPr>
              <a:t> и </a:t>
            </a:r>
            <a:r>
              <a:rPr lang="fr-FR" sz="2400" b="1" dirty="0" err="1">
                <a:latin typeface="Times New Roman" pitchFamily="18" charset="0"/>
              </a:rPr>
              <a:t>млечни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производи</a:t>
            </a:r>
            <a:endParaRPr lang="fr-FR" sz="2400" b="1" dirty="0">
              <a:latin typeface="Times New Roman" pitchFamily="18" charset="0"/>
            </a:endParaRPr>
          </a:p>
          <a:p>
            <a:pPr lvl="3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dirty="0" err="1">
                <a:latin typeface="Times New Roman" pitchFamily="18" charset="0"/>
              </a:rPr>
              <a:t>месо</a:t>
            </a:r>
            <a:r>
              <a:rPr lang="fr-FR" sz="2400" b="1" dirty="0">
                <a:latin typeface="Times New Roman" pitchFamily="18" charset="0"/>
              </a:rPr>
              <a:t>, </a:t>
            </a:r>
            <a:r>
              <a:rPr lang="fr-FR" sz="2400" b="1" dirty="0" err="1">
                <a:latin typeface="Times New Roman" pitchFamily="18" charset="0"/>
              </a:rPr>
              <a:t>риба</a:t>
            </a:r>
            <a:r>
              <a:rPr lang="fr-FR" sz="2400" b="1" dirty="0">
                <a:latin typeface="Times New Roman" pitchFamily="18" charset="0"/>
              </a:rPr>
              <a:t>, </a:t>
            </a:r>
            <a:r>
              <a:rPr lang="fr-FR" sz="2400" b="1" dirty="0" err="1">
                <a:latin typeface="Times New Roman" pitchFamily="18" charset="0"/>
              </a:rPr>
              <a:t>јаја</a:t>
            </a:r>
            <a:endParaRPr lang="fr-FR" sz="2400" b="1" dirty="0">
              <a:latin typeface="Times New Roman" pitchFamily="18" charset="0"/>
            </a:endParaRPr>
          </a:p>
          <a:p>
            <a:pPr lvl="3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dirty="0" err="1">
                <a:latin typeface="Times New Roman" pitchFamily="18" charset="0"/>
              </a:rPr>
              <a:t>изнутрице</a:t>
            </a:r>
            <a:endParaRPr lang="fr-FR" sz="2400" b="1" dirty="0">
              <a:latin typeface="Times New Roman" pitchFamily="18" charset="0"/>
            </a:endParaRP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lvl="2" algn="just"/>
            <a:r>
              <a:rPr lang="fr-FR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i="1" dirty="0" err="1">
                <a:latin typeface="Times New Roman" pitchFamily="18" charset="0"/>
              </a:rPr>
              <a:t>намирнице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биљног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порекла</a:t>
            </a:r>
            <a:endParaRPr lang="fr-FR" sz="2400" b="1" i="1" dirty="0">
              <a:latin typeface="Times New Roman" pitchFamily="18" charset="0"/>
            </a:endParaRPr>
          </a:p>
          <a:p>
            <a:pPr lvl="3" algn="just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dirty="0" err="1">
                <a:latin typeface="Times New Roman" pitchFamily="18" charset="0"/>
              </a:rPr>
              <a:t>зелено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поврће</a:t>
            </a:r>
            <a:r>
              <a:rPr lang="fr-FR" sz="2400" b="1" dirty="0">
                <a:latin typeface="Times New Roman" pitchFamily="18" charset="0"/>
              </a:rPr>
              <a:t> (</a:t>
            </a:r>
            <a:r>
              <a:rPr lang="fr-FR" sz="2400" b="1" i="1" dirty="0" err="1">
                <a:latin typeface="Times New Roman" pitchFamily="18" charset="0"/>
              </a:rPr>
              <a:t>спанаћ</a:t>
            </a:r>
            <a:r>
              <a:rPr lang="fr-FR" sz="2400" b="1" i="1" dirty="0">
                <a:latin typeface="Times New Roman" pitchFamily="18" charset="0"/>
              </a:rPr>
              <a:t>, </a:t>
            </a:r>
            <a:r>
              <a:rPr lang="fr-FR" sz="2400" b="1" i="1" dirty="0" err="1">
                <a:latin typeface="Times New Roman" pitchFamily="18" charset="0"/>
              </a:rPr>
              <a:t>кељ</a:t>
            </a:r>
            <a:r>
              <a:rPr lang="fr-FR" sz="2400" b="1" i="1" dirty="0">
                <a:latin typeface="Times New Roman" pitchFamily="18" charset="0"/>
              </a:rPr>
              <a:t>, </a:t>
            </a:r>
            <a:r>
              <a:rPr lang="fr-FR" sz="2400" b="1" i="1" dirty="0" err="1">
                <a:latin typeface="Times New Roman" pitchFamily="18" charset="0"/>
              </a:rPr>
              <a:t>купус</a:t>
            </a:r>
            <a:r>
              <a:rPr lang="fr-FR" sz="2400" b="1" dirty="0">
                <a:latin typeface="Times New Roman" pitchFamily="18" charset="0"/>
              </a:rPr>
              <a:t>)</a:t>
            </a:r>
          </a:p>
          <a:p>
            <a:pPr lvl="3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dirty="0" err="1">
                <a:latin typeface="Times New Roman" pitchFamily="18" charset="0"/>
              </a:rPr>
              <a:t>квасац</a:t>
            </a:r>
            <a:endParaRPr lang="fr-FR" sz="2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85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Text Box 2"/>
          <p:cNvSpPr txBox="1">
            <a:spLocks noChangeArrowheads="1"/>
          </p:cNvSpPr>
          <p:nvPr/>
        </p:nvSpPr>
        <p:spPr bwMode="auto">
          <a:xfrm>
            <a:off x="755650" y="1125538"/>
            <a:ext cx="7696200" cy="521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2800" b="1" dirty="0" smtClean="0">
                <a:latin typeface="Times New Roman" pitchFamily="18" charset="0"/>
              </a:rPr>
              <a:t>B</a:t>
            </a:r>
            <a:r>
              <a:rPr lang="en-US" sz="3200" b="1" baseline="-25000" dirty="0" smtClean="0">
                <a:latin typeface="Times New Roman" pitchFamily="18" charset="0"/>
              </a:rPr>
              <a:t>2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(</a:t>
            </a:r>
            <a:r>
              <a:rPr lang="en-US" sz="2800" b="1" i="1" dirty="0">
                <a:latin typeface="Times New Roman" pitchFamily="18" charset="0"/>
              </a:rPr>
              <a:t>РИБОФЛАВИН</a:t>
            </a:r>
            <a:r>
              <a:rPr lang="en-US" sz="2800" b="1" dirty="0">
                <a:latin typeface="Times New Roman" pitchFamily="18" charset="0"/>
              </a:rPr>
              <a:t>) -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садржај</a:t>
            </a:r>
            <a:r>
              <a:rPr lang="en-US" sz="2800" b="1" i="1" dirty="0">
                <a:latin typeface="Times New Roman" pitchFamily="18" charset="0"/>
              </a:rPr>
              <a:t> у </a:t>
            </a:r>
            <a:r>
              <a:rPr lang="en-US" sz="2800" b="1" i="1" dirty="0" err="1">
                <a:latin typeface="Times New Roman" pitchFamily="18" charset="0"/>
              </a:rPr>
              <a:t>храни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препоручени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унос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algn="just"/>
            <a:r>
              <a:rPr lang="en-US" sz="2800" b="1" dirty="0">
                <a:latin typeface="Times New Roman" pitchFamily="18" charset="0"/>
              </a:rPr>
              <a:t>ДНЕВНЕ ПОТРЕБЕ  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Препоруке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америчких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стручњака</a:t>
            </a:r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lvl="2" algn="just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>
                <a:latin typeface="Times New Roman" pitchFamily="18" charset="0"/>
              </a:rPr>
              <a:t>0,6 </a:t>
            </a:r>
            <a:r>
              <a:rPr lang="en-US" sz="2800" b="1" dirty="0" smtClean="0">
                <a:latin typeface="Times New Roman" pitchFamily="18" charset="0"/>
              </a:rPr>
              <a:t>mg </a:t>
            </a:r>
            <a:r>
              <a:rPr lang="en-US" sz="2800" b="1" dirty="0" err="1">
                <a:latin typeface="Times New Roman" pitchFamily="18" charset="0"/>
              </a:rPr>
              <a:t>на</a:t>
            </a:r>
            <a:r>
              <a:rPr lang="en-US" sz="2800" b="1" dirty="0">
                <a:latin typeface="Times New Roman" pitchFamily="18" charset="0"/>
              </a:rPr>
              <a:t> 1000 Kcal </a:t>
            </a:r>
            <a:r>
              <a:rPr lang="en-US" sz="2800" b="1" dirty="0" err="1">
                <a:latin typeface="Times New Roman" pitchFamily="18" charset="0"/>
              </a:rPr>
              <a:t>одрасли</a:t>
            </a:r>
            <a:endParaRPr lang="en-US" sz="2800" b="1" dirty="0">
              <a:latin typeface="Times New Roman" pitchFamily="18" charset="0"/>
            </a:endParaRPr>
          </a:p>
          <a:p>
            <a:pPr lvl="2" algn="just"/>
            <a:endParaRPr lang="en-US" sz="2800" b="1" dirty="0">
              <a:latin typeface="Times New Roman" pitchFamily="18" charset="0"/>
            </a:endParaRPr>
          </a:p>
          <a:p>
            <a:pPr lvl="2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 err="1">
                <a:latin typeface="Times New Roman" pitchFamily="18" charset="0"/>
              </a:rPr>
              <a:t>Труднице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дојиље</a:t>
            </a:r>
            <a:r>
              <a:rPr lang="en-US" sz="2800" b="1" dirty="0">
                <a:latin typeface="Times New Roman" pitchFamily="18" charset="0"/>
              </a:rPr>
              <a:t>, и </a:t>
            </a:r>
            <a:r>
              <a:rPr lang="en-US" sz="2800" b="1" dirty="0" err="1">
                <a:latin typeface="Times New Roman" pitchFamily="18" charset="0"/>
              </a:rPr>
              <a:t>особе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са</a:t>
            </a:r>
            <a:r>
              <a:rPr lang="en-US" sz="2800" b="1" dirty="0">
                <a:latin typeface="Times New Roman" pitchFamily="18" charset="0"/>
              </a:rPr>
              <a:t> </a:t>
            </a:r>
          </a:p>
          <a:p>
            <a:pPr lvl="2"/>
            <a:r>
              <a:rPr lang="en-US" sz="2800" b="1" dirty="0">
                <a:latin typeface="Times New Roman" pitchFamily="18" charset="0"/>
              </a:rPr>
              <a:t>	</a:t>
            </a:r>
            <a:r>
              <a:rPr lang="en-US" sz="2800" b="1" dirty="0" err="1">
                <a:latin typeface="Times New Roman" pitchFamily="18" charset="0"/>
              </a:rPr>
              <a:t>повећаном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физичком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активношћу</a:t>
            </a:r>
            <a:r>
              <a:rPr lang="en-US" sz="2800" b="1" dirty="0">
                <a:latin typeface="Times New Roman" pitchFamily="18" charset="0"/>
              </a:rPr>
              <a:t> </a:t>
            </a:r>
          </a:p>
          <a:p>
            <a:pPr lvl="2"/>
            <a:r>
              <a:rPr lang="en-US" sz="2800" b="1" dirty="0">
                <a:latin typeface="Times New Roman" pitchFamily="18" charset="0"/>
              </a:rPr>
              <a:t>	</a:t>
            </a:r>
            <a:r>
              <a:rPr lang="en-US" sz="2800" b="1" dirty="0" err="1">
                <a:latin typeface="Times New Roman" pitchFamily="18" charset="0"/>
              </a:rPr>
              <a:t>имају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веће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потребе</a:t>
            </a:r>
            <a:endParaRPr lang="en-US" sz="2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99732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Text Box 2"/>
          <p:cNvSpPr txBox="1">
            <a:spLocks noChangeArrowheads="1"/>
          </p:cNvSpPr>
          <p:nvPr/>
        </p:nvSpPr>
        <p:spPr bwMode="auto">
          <a:xfrm>
            <a:off x="539750" y="1196975"/>
            <a:ext cx="7696200" cy="527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2800" b="1" dirty="0" smtClean="0">
                <a:latin typeface="Times New Roman" pitchFamily="18" charset="0"/>
              </a:rPr>
              <a:t>B</a:t>
            </a:r>
            <a:r>
              <a:rPr lang="en-US" sz="3200" b="1" baseline="-25000" dirty="0" smtClean="0">
                <a:latin typeface="Times New Roman" pitchFamily="18" charset="0"/>
              </a:rPr>
              <a:t>2</a:t>
            </a:r>
            <a:r>
              <a:rPr lang="en-US" sz="2800" b="1" baseline="-25000" dirty="0" smtClean="0">
                <a:latin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(</a:t>
            </a:r>
            <a:r>
              <a:rPr lang="en-US" sz="2800" b="1" i="1" dirty="0">
                <a:latin typeface="Times New Roman" pitchFamily="18" charset="0"/>
              </a:rPr>
              <a:t>РИБОФЛАВИН</a:t>
            </a:r>
            <a:r>
              <a:rPr lang="en-US" sz="2800" b="1" dirty="0">
                <a:latin typeface="Times New Roman" pitchFamily="18" charset="0"/>
              </a:rPr>
              <a:t>) И ЗДРАВЉЕ</a:t>
            </a:r>
          </a:p>
          <a:p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nl-NL" sz="2800" b="1" i="1" dirty="0">
                <a:latin typeface="Times New Roman" pitchFamily="18" charset="0"/>
              </a:rPr>
              <a:t>Дефицит</a:t>
            </a:r>
          </a:p>
          <a:p>
            <a:pPr algn="just"/>
            <a:endParaRPr lang="nl-NL" sz="2800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Недостатак витамина </a:t>
            </a:r>
            <a:r>
              <a:rPr lang="nl-NL" sz="2800" b="1" dirty="0" smtClean="0">
                <a:latin typeface="Times New Roman" pitchFamily="18" charset="0"/>
              </a:rPr>
              <a:t>B</a:t>
            </a:r>
            <a:r>
              <a:rPr lang="nl-NL" sz="2800" b="1" baseline="-25000" dirty="0" smtClean="0">
                <a:latin typeface="Times New Roman" pitchFamily="18" charset="0"/>
              </a:rPr>
              <a:t>2</a:t>
            </a:r>
            <a:r>
              <a:rPr lang="nl-NL" sz="2800" b="1" dirty="0" smtClean="0">
                <a:latin typeface="Times New Roman" pitchFamily="18" charset="0"/>
              </a:rPr>
              <a:t> </a:t>
            </a:r>
            <a:r>
              <a:rPr lang="nl-NL" sz="2800" b="1" dirty="0">
                <a:latin typeface="Times New Roman" pitchFamily="18" charset="0"/>
              </a:rPr>
              <a:t>се јавља када је дневни унос испод 0,55 </a:t>
            </a:r>
            <a:r>
              <a:rPr lang="nl-NL" sz="2800" b="1" dirty="0" smtClean="0">
                <a:latin typeface="Times New Roman" pitchFamily="18" charset="0"/>
              </a:rPr>
              <a:t>mg </a:t>
            </a:r>
            <a:r>
              <a:rPr lang="nl-NL" sz="2800" b="1" dirty="0">
                <a:latin typeface="Times New Roman" pitchFamily="18" charset="0"/>
              </a:rPr>
              <a:t>на дан. </a:t>
            </a:r>
          </a:p>
          <a:p>
            <a:pPr algn="just"/>
            <a:endParaRPr lang="nl-NL" sz="2800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Обољење је познато под називом арибофлавиноза. </a:t>
            </a:r>
          </a:p>
          <a:p>
            <a:pPr algn="just"/>
            <a:endParaRPr lang="nl-NL" sz="2800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Знаци су: запаљење очију, усана, углова усана-“жвале”, усне дупље, језика.</a:t>
            </a:r>
          </a:p>
        </p:txBody>
      </p:sp>
    </p:spTree>
    <p:extLst>
      <p:ext uri="{BB962C8B-B14F-4D97-AF65-F5344CB8AC3E}">
        <p14:creationId xmlns:p14="http://schemas.microsoft.com/office/powerpoint/2010/main" xmlns="" val="18685639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Text Box 2"/>
          <p:cNvSpPr txBox="1">
            <a:spLocks noChangeArrowheads="1"/>
          </p:cNvSpPr>
          <p:nvPr/>
        </p:nvSpPr>
        <p:spPr bwMode="auto">
          <a:xfrm>
            <a:off x="539750" y="1052513"/>
            <a:ext cx="7696200" cy="558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>
                <a:latin typeface="Times New Roman" pitchFamily="18" charset="0"/>
              </a:rPr>
              <a:t>НИАЦИН (</a:t>
            </a:r>
            <a:r>
              <a:rPr lang="en-US" sz="2800" b="1" i="1">
                <a:latin typeface="Times New Roman" pitchFamily="18" charset="0"/>
              </a:rPr>
              <a:t>НИКОТИНСКА КИСЕЛИНА</a:t>
            </a:r>
            <a:r>
              <a:rPr lang="en-US" sz="2800" b="1">
                <a:latin typeface="Times New Roman" pitchFamily="18" charset="0"/>
              </a:rPr>
              <a:t>)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endParaRPr lang="en-US" sz="24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Нијацин је генеричко име за никотинску киселину или њен природни дериват никотинамид. 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Нијацин у организму делује после конверзије у никотинамид аденин-динуклеотид фосфат (</a:t>
            </a:r>
            <a:r>
              <a:rPr lang="en-US" sz="2800" b="1" i="1">
                <a:latin typeface="Times New Roman" pitchFamily="18" charset="0"/>
              </a:rPr>
              <a:t>NADP</a:t>
            </a:r>
            <a:r>
              <a:rPr lang="en-US" sz="2800" b="1">
                <a:latin typeface="Times New Roman" pitchFamily="18" charset="0"/>
              </a:rPr>
              <a:t>) или никотинамид аденин-динуклетид (</a:t>
            </a:r>
            <a:r>
              <a:rPr lang="en-US" sz="2800" b="1" i="1">
                <a:latin typeface="Times New Roman" pitchFamily="18" charset="0"/>
              </a:rPr>
              <a:t>NAD</a:t>
            </a:r>
            <a:r>
              <a:rPr lang="en-US" sz="2800" b="1">
                <a:latin typeface="Times New Roman" pitchFamily="18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xmlns="" val="331976769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Text Box 2"/>
          <p:cNvSpPr txBox="1">
            <a:spLocks noChangeArrowheads="1"/>
          </p:cNvSpPr>
          <p:nvPr/>
        </p:nvSpPr>
        <p:spPr bwMode="auto">
          <a:xfrm>
            <a:off x="755650" y="260648"/>
            <a:ext cx="7696200" cy="600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dirty="0">
                <a:latin typeface="Times New Roman" pitchFamily="18" charset="0"/>
              </a:rPr>
              <a:t>НИАЦИН (</a:t>
            </a:r>
            <a:r>
              <a:rPr lang="en-US" sz="2400" b="1" i="1" dirty="0">
                <a:latin typeface="Times New Roman" pitchFamily="18" charset="0"/>
              </a:rPr>
              <a:t>НИКОТИНСКА КИСЕЛИНА</a:t>
            </a:r>
            <a:r>
              <a:rPr lang="en-US" sz="2400" b="1" dirty="0">
                <a:latin typeface="Times New Roman" pitchFamily="18" charset="0"/>
              </a:rPr>
              <a:t>) - </a:t>
            </a:r>
            <a:r>
              <a:rPr lang="en-US" sz="2400" b="1" dirty="0" err="1">
                <a:latin typeface="Times New Roman" pitchFamily="18" charset="0"/>
              </a:rPr>
              <a:t>з</a:t>
            </a:r>
            <a:r>
              <a:rPr lang="en-US" sz="2400" b="1" i="1" dirty="0" err="1">
                <a:latin typeface="Times New Roman" pitchFamily="18" charset="0"/>
              </a:rPr>
              <a:t>начај</a:t>
            </a:r>
            <a:r>
              <a:rPr lang="en-US" sz="2400" b="1" i="1" dirty="0">
                <a:latin typeface="Times New Roman" pitchFamily="18" charset="0"/>
              </a:rPr>
              <a:t> и </a:t>
            </a:r>
            <a:r>
              <a:rPr lang="en-US" sz="2400" b="1" i="1" dirty="0" err="1">
                <a:latin typeface="Times New Roman" pitchFamily="18" charset="0"/>
              </a:rPr>
              <a:t>улога</a:t>
            </a:r>
            <a:endParaRPr lang="en-US" sz="2400" b="1" i="1" dirty="0">
              <a:latin typeface="Times New Roman" pitchFamily="18" charset="0"/>
            </a:endParaRP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algn="just"/>
            <a:r>
              <a:rPr lang="en-US" sz="2400" b="1" dirty="0" err="1" smtClean="0">
                <a:latin typeface="Times New Roman" pitchFamily="18" charset="0"/>
              </a:rPr>
              <a:t>Укључује</a:t>
            </a:r>
            <a:r>
              <a:rPr lang="en-US" sz="2400" b="1" dirty="0" smtClean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се</a:t>
            </a:r>
            <a:r>
              <a:rPr lang="en-US" sz="2400" b="1" dirty="0">
                <a:latin typeface="Times New Roman" pitchFamily="18" charset="0"/>
              </a:rPr>
              <a:t> у </a:t>
            </a:r>
            <a:r>
              <a:rPr lang="en-US" sz="2400" b="1" dirty="0" err="1">
                <a:latin typeface="Times New Roman" pitchFamily="18" charset="0"/>
              </a:rPr>
              <a:t>оксидоредуктивне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реакције</a:t>
            </a:r>
            <a:r>
              <a:rPr lang="en-US" sz="2400" b="1" dirty="0">
                <a:latin typeface="Times New Roman" pitchFamily="18" charset="0"/>
              </a:rPr>
              <a:t> у </a:t>
            </a:r>
            <a:r>
              <a:rPr lang="en-US" sz="2400" b="1" dirty="0" err="1">
                <a:latin typeface="Times New Roman" pitchFamily="18" charset="0"/>
              </a:rPr>
              <a:t>метаболизму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угљених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хидрата</a:t>
            </a:r>
            <a:r>
              <a:rPr lang="en-US" sz="2400" b="1" dirty="0">
                <a:latin typeface="Times New Roman" pitchFamily="18" charset="0"/>
              </a:rPr>
              <a:t>, </a:t>
            </a:r>
            <a:r>
              <a:rPr lang="en-US" sz="2400" b="1" dirty="0" err="1">
                <a:latin typeface="Times New Roman" pitchFamily="18" charset="0"/>
              </a:rPr>
              <a:t>масти</a:t>
            </a:r>
            <a:r>
              <a:rPr lang="en-US" sz="2400" b="1" dirty="0">
                <a:latin typeface="Times New Roman" pitchFamily="18" charset="0"/>
              </a:rPr>
              <a:t> и </a:t>
            </a:r>
            <a:r>
              <a:rPr lang="en-US" sz="2400" b="1" dirty="0" err="1">
                <a:latin typeface="Times New Roman" pitchFamily="18" charset="0"/>
              </a:rPr>
              <a:t>ткивно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дисање</a:t>
            </a:r>
            <a:r>
              <a:rPr lang="en-US" sz="2400" b="1" dirty="0">
                <a:latin typeface="Times New Roman" pitchFamily="18" charset="0"/>
              </a:rPr>
              <a:t>.</a:t>
            </a: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algn="just"/>
            <a:r>
              <a:rPr lang="en-US" sz="2400" b="1" dirty="0" smtClean="0">
                <a:latin typeface="Times New Roman" pitchFamily="18" charset="0"/>
              </a:rPr>
              <a:t>У </a:t>
            </a:r>
            <a:r>
              <a:rPr lang="en-US" sz="2400" b="1" dirty="0" err="1">
                <a:latin typeface="Times New Roman" pitchFamily="18" charset="0"/>
              </a:rPr>
              <a:t>организму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може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формирати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из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есенцијалне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аминокиселине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триптофана</a:t>
            </a:r>
            <a:r>
              <a:rPr lang="en-US" sz="2400" b="1" dirty="0">
                <a:latin typeface="Times New Roman" pitchFamily="18" charset="0"/>
              </a:rPr>
              <a:t> и </a:t>
            </a:r>
            <a:r>
              <a:rPr lang="en-US" sz="2400" b="1" dirty="0" err="1">
                <a:latin typeface="Times New Roman" pitchFamily="18" charset="0"/>
              </a:rPr>
              <a:t>то</a:t>
            </a:r>
            <a:r>
              <a:rPr lang="en-US" sz="2400" b="1" dirty="0">
                <a:latin typeface="Times New Roman" pitchFamily="18" charset="0"/>
              </a:rPr>
              <a:t>: 60 </a:t>
            </a:r>
            <a:r>
              <a:rPr lang="en-US" sz="2400" b="1" dirty="0" smtClean="0">
                <a:latin typeface="Times New Roman" pitchFamily="18" charset="0"/>
              </a:rPr>
              <a:t>mg </a:t>
            </a:r>
            <a:r>
              <a:rPr lang="en-US" sz="2400" b="1" dirty="0" err="1">
                <a:latin typeface="Times New Roman" pitchFamily="18" charset="0"/>
              </a:rPr>
              <a:t>триптофана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ствара</a:t>
            </a:r>
            <a:r>
              <a:rPr lang="en-US" sz="2400" b="1" dirty="0">
                <a:latin typeface="Times New Roman" pitchFamily="18" charset="0"/>
              </a:rPr>
              <a:t> 1 </a:t>
            </a:r>
            <a:r>
              <a:rPr lang="en-US" sz="2400" b="1" dirty="0" smtClean="0">
                <a:latin typeface="Times New Roman" pitchFamily="18" charset="0"/>
              </a:rPr>
              <a:t>mg </a:t>
            </a:r>
            <a:r>
              <a:rPr lang="en-US" sz="2400" b="1" dirty="0" err="1">
                <a:latin typeface="Times New Roman" pitchFamily="18" charset="0"/>
              </a:rPr>
              <a:t>нијацина</a:t>
            </a:r>
            <a:r>
              <a:rPr lang="en-US" sz="2400" b="1" dirty="0">
                <a:latin typeface="Times New Roman" pitchFamily="18" charset="0"/>
              </a:rPr>
              <a:t> (</a:t>
            </a:r>
            <a:r>
              <a:rPr lang="en-US" sz="2400" b="1" i="1" dirty="0">
                <a:latin typeface="Times New Roman" pitchFamily="18" charset="0"/>
              </a:rPr>
              <a:t>NE-</a:t>
            </a:r>
            <a:r>
              <a:rPr lang="en-US" sz="2400" b="1" i="1" dirty="0" err="1">
                <a:latin typeface="Times New Roman" pitchFamily="18" charset="0"/>
              </a:rPr>
              <a:t>nijacin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ekvivalent</a:t>
            </a:r>
            <a:r>
              <a:rPr lang="en-US" sz="2400" b="1" dirty="0">
                <a:latin typeface="Times New Roman" pitchFamily="18" charset="0"/>
              </a:rPr>
              <a:t>). </a:t>
            </a:r>
            <a:r>
              <a:rPr lang="en-US" sz="2400" b="1" dirty="0" err="1">
                <a:latin typeface="Times New Roman" pitchFamily="18" charset="0"/>
              </a:rPr>
              <a:t>Унет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храном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лако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апсорбује</a:t>
            </a:r>
            <a:r>
              <a:rPr lang="en-US" sz="2400" b="1" dirty="0">
                <a:latin typeface="Times New Roman" pitchFamily="18" charset="0"/>
              </a:rPr>
              <a:t> у </a:t>
            </a:r>
            <a:r>
              <a:rPr lang="en-US" sz="2400" b="1" dirty="0" err="1">
                <a:latin typeface="Times New Roman" pitchFamily="18" charset="0"/>
              </a:rPr>
              <a:t>танком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цреву</a:t>
            </a:r>
            <a:r>
              <a:rPr lang="en-US" sz="2400" b="1" dirty="0">
                <a:latin typeface="Times New Roman" pitchFamily="18" charset="0"/>
              </a:rPr>
              <a:t> и </a:t>
            </a:r>
            <a:r>
              <a:rPr lang="en-US" sz="2400" b="1" dirty="0" err="1">
                <a:latin typeface="Times New Roman" pitchFamily="18" charset="0"/>
              </a:rPr>
              <a:t>дистрибуира</a:t>
            </a:r>
            <a:r>
              <a:rPr lang="en-US" sz="2400" b="1" dirty="0">
                <a:latin typeface="Times New Roman" pitchFamily="18" charset="0"/>
              </a:rPr>
              <a:t> у </a:t>
            </a:r>
            <a:r>
              <a:rPr lang="en-US" sz="2400" b="1" dirty="0" err="1">
                <a:latin typeface="Times New Roman" pitchFamily="18" charset="0"/>
              </a:rPr>
              <a:t>сва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ткива</a:t>
            </a:r>
            <a:r>
              <a:rPr lang="en-US" sz="2400" b="1" dirty="0">
                <a:latin typeface="Times New Roman" pitchFamily="18" charset="0"/>
              </a:rPr>
              <a:t>. </a:t>
            </a: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algn="just"/>
            <a:r>
              <a:rPr lang="en-US" sz="2400" b="1" dirty="0" err="1">
                <a:latin typeface="Times New Roman" pitchFamily="18" charset="0"/>
              </a:rPr>
              <a:t>Излуч</a:t>
            </a:r>
            <a:r>
              <a:rPr lang="sr-Cyrl-CS" sz="2400" b="1" dirty="0">
                <a:latin typeface="Times New Roman" pitchFamily="18" charset="0"/>
              </a:rPr>
              <a:t>у</a:t>
            </a:r>
            <a:r>
              <a:rPr lang="en-US" sz="2400" b="1" dirty="0" err="1">
                <a:latin typeface="Times New Roman" pitchFamily="18" charset="0"/>
              </a:rPr>
              <a:t>је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се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урином</a:t>
            </a:r>
            <a:r>
              <a:rPr lang="en-US" sz="2400" b="1" dirty="0">
                <a:latin typeface="Times New Roman" pitchFamily="18" charset="0"/>
              </a:rPr>
              <a:t>.</a:t>
            </a:r>
          </a:p>
          <a:p>
            <a:pPr algn="just"/>
            <a:endParaRPr lang="en-US" sz="2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54843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Text Box 2"/>
          <p:cNvSpPr txBox="1">
            <a:spLocks noChangeArrowheads="1"/>
          </p:cNvSpPr>
          <p:nvPr/>
        </p:nvSpPr>
        <p:spPr bwMode="auto">
          <a:xfrm>
            <a:off x="684213" y="1557338"/>
            <a:ext cx="7696200" cy="481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>
                <a:latin typeface="Times New Roman" pitchFamily="18" charset="0"/>
              </a:rPr>
              <a:t>НИАЦИН (</a:t>
            </a:r>
            <a:r>
              <a:rPr lang="en-US" sz="2800" b="1" i="1">
                <a:latin typeface="Times New Roman" pitchFamily="18" charset="0"/>
              </a:rPr>
              <a:t>НИКОТИНСКА КИСЕЛИНА</a:t>
            </a:r>
            <a:r>
              <a:rPr lang="en-US" sz="2800" b="1">
                <a:latin typeface="Times New Roman" pitchFamily="18" charset="0"/>
              </a:rPr>
              <a:t>) - </a:t>
            </a:r>
            <a:r>
              <a:rPr lang="en-US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/>
            <a:endParaRPr lang="en-US" sz="16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ГЛАВНИ ИЗВОР</a:t>
            </a:r>
          </a:p>
          <a:p>
            <a:pPr algn="just"/>
            <a:endParaRPr lang="en-US" b="1">
              <a:latin typeface="Times New Roman" pitchFamily="18" charset="0"/>
            </a:endParaRPr>
          </a:p>
          <a:p>
            <a:pPr lvl="2" algn="just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i="1">
                <a:latin typeface="Times New Roman" pitchFamily="18" charset="0"/>
              </a:rPr>
              <a:t>намирнице животињског порекла</a:t>
            </a:r>
          </a:p>
          <a:p>
            <a:pPr lvl="3" algn="just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млеко и млечни производи</a:t>
            </a:r>
          </a:p>
          <a:p>
            <a:pPr lvl="3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месо, риба, јаја</a:t>
            </a:r>
          </a:p>
          <a:p>
            <a:pPr lvl="3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изнутрице</a:t>
            </a:r>
          </a:p>
          <a:p>
            <a:pPr lvl="3" algn="just"/>
            <a:endParaRPr lang="fr-FR" sz="1600" b="1">
              <a:latin typeface="Times New Roman" pitchFamily="18" charset="0"/>
            </a:endParaRPr>
          </a:p>
          <a:p>
            <a:pPr lvl="2" algn="just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i="1">
                <a:latin typeface="Times New Roman" pitchFamily="18" charset="0"/>
              </a:rPr>
              <a:t>намирнице биљног порекла</a:t>
            </a:r>
          </a:p>
          <a:p>
            <a:pPr lvl="3" algn="just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цереалије (</a:t>
            </a:r>
            <a:r>
              <a:rPr lang="fr-FR" sz="2400" b="1" i="1">
                <a:latin typeface="Times New Roman" pitchFamily="18" charset="0"/>
              </a:rPr>
              <a:t>кукуруз</a:t>
            </a:r>
            <a:r>
              <a:rPr lang="fr-FR" sz="2400" b="1">
                <a:latin typeface="Times New Roman" pitchFamily="18" charset="0"/>
              </a:rPr>
              <a:t>)</a:t>
            </a:r>
          </a:p>
          <a:p>
            <a:pPr lvl="3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воће (</a:t>
            </a:r>
            <a:r>
              <a:rPr lang="fr-FR" sz="2400" b="1" i="1">
                <a:latin typeface="Times New Roman" pitchFamily="18" charset="0"/>
              </a:rPr>
              <a:t>кикирики, ораси</a:t>
            </a:r>
            <a:r>
              <a:rPr lang="fr-FR" sz="2400" b="1">
                <a:latin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15015121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Text Box 2"/>
          <p:cNvSpPr txBox="1">
            <a:spLocks noChangeArrowheads="1"/>
          </p:cNvSpPr>
          <p:nvPr/>
        </p:nvSpPr>
        <p:spPr bwMode="auto">
          <a:xfrm>
            <a:off x="755650" y="487025"/>
            <a:ext cx="7696200" cy="637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400" b="1" dirty="0">
                <a:latin typeface="Times New Roman" pitchFamily="18" charset="0"/>
              </a:rPr>
              <a:t>НИАЦИН (</a:t>
            </a:r>
            <a:r>
              <a:rPr lang="en-US" sz="2400" b="1" i="1" dirty="0">
                <a:latin typeface="Times New Roman" pitchFamily="18" charset="0"/>
              </a:rPr>
              <a:t>НИКОТИНСКА КИСЕЛИНА</a:t>
            </a:r>
            <a:r>
              <a:rPr lang="en-US" sz="2400" b="1" dirty="0">
                <a:latin typeface="Times New Roman" pitchFamily="18" charset="0"/>
              </a:rPr>
              <a:t>) - </a:t>
            </a:r>
            <a:r>
              <a:rPr lang="en-US" sz="2400" b="1" i="1" dirty="0" err="1">
                <a:latin typeface="Times New Roman" pitchFamily="18" charset="0"/>
              </a:rPr>
              <a:t>садржај</a:t>
            </a:r>
            <a:r>
              <a:rPr lang="en-US" sz="2400" b="1" i="1" dirty="0">
                <a:latin typeface="Times New Roman" pitchFamily="18" charset="0"/>
              </a:rPr>
              <a:t> у </a:t>
            </a:r>
            <a:r>
              <a:rPr lang="en-US" sz="2400" b="1" i="1" dirty="0" err="1">
                <a:latin typeface="Times New Roman" pitchFamily="18" charset="0"/>
              </a:rPr>
              <a:t>храни</a:t>
            </a:r>
            <a:r>
              <a:rPr lang="en-US" sz="2400" b="1" i="1" dirty="0">
                <a:latin typeface="Times New Roman" pitchFamily="18" charset="0"/>
              </a:rPr>
              <a:t> и </a:t>
            </a:r>
            <a:r>
              <a:rPr lang="en-US" sz="2400" b="1" i="1" dirty="0" err="1">
                <a:latin typeface="Times New Roman" pitchFamily="18" charset="0"/>
              </a:rPr>
              <a:t>препоручени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400" b="1" i="1" dirty="0" err="1">
                <a:latin typeface="Times New Roman" pitchFamily="18" charset="0"/>
              </a:rPr>
              <a:t>унос</a:t>
            </a:r>
            <a:endParaRPr lang="en-US" sz="2400" b="1" i="1" dirty="0">
              <a:latin typeface="Times New Roman" pitchFamily="18" charset="0"/>
            </a:endParaRP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algn="just"/>
            <a:endParaRPr lang="fr-FR" sz="2400" b="1" dirty="0">
              <a:latin typeface="Times New Roman" pitchFamily="18" charset="0"/>
            </a:endParaRPr>
          </a:p>
          <a:p>
            <a:pPr algn="just"/>
            <a:r>
              <a:rPr lang="fr-FR" sz="2400" b="1" dirty="0" err="1">
                <a:latin typeface="Times New Roman" pitchFamily="18" charset="0"/>
              </a:rPr>
              <a:t>Нијацин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је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стабилан</a:t>
            </a:r>
            <a:r>
              <a:rPr lang="fr-FR" sz="2400" b="1" dirty="0">
                <a:latin typeface="Times New Roman" pitchFamily="18" charset="0"/>
              </a:rPr>
              <a:t> у </a:t>
            </a:r>
            <a:r>
              <a:rPr lang="fr-FR" sz="2400" b="1" dirty="0" err="1">
                <a:latin typeface="Times New Roman" pitchFamily="18" charset="0"/>
              </a:rPr>
              <a:t>лако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киселој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средини</a:t>
            </a:r>
            <a:r>
              <a:rPr lang="fr-FR" sz="2400" b="1" dirty="0">
                <a:latin typeface="Times New Roman" pitchFamily="18" charset="0"/>
              </a:rPr>
              <a:t>, а </a:t>
            </a:r>
            <a:r>
              <a:rPr lang="fr-FR" sz="2400" b="1" dirty="0" err="1">
                <a:latin typeface="Times New Roman" pitchFamily="18" charset="0"/>
              </a:rPr>
              <a:t>нестабилан</a:t>
            </a:r>
            <a:r>
              <a:rPr lang="fr-FR" sz="2400" b="1" dirty="0">
                <a:latin typeface="Times New Roman" pitchFamily="18" charset="0"/>
              </a:rPr>
              <a:t> у </a:t>
            </a:r>
            <a:r>
              <a:rPr lang="fr-FR" sz="2400" b="1" dirty="0" err="1">
                <a:latin typeface="Times New Roman" pitchFamily="18" charset="0"/>
              </a:rPr>
              <a:t>алкалној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средини</a:t>
            </a:r>
            <a:r>
              <a:rPr lang="fr-FR" sz="2400" b="1" dirty="0">
                <a:latin typeface="Times New Roman" pitchFamily="18" charset="0"/>
              </a:rPr>
              <a:t>. </a:t>
            </a:r>
          </a:p>
          <a:p>
            <a:pPr algn="just"/>
            <a:endParaRPr lang="fr-FR" sz="2400" b="1" dirty="0">
              <a:latin typeface="Times New Roman" pitchFamily="18" charset="0"/>
            </a:endParaRPr>
          </a:p>
          <a:p>
            <a:pPr algn="just"/>
            <a:r>
              <a:rPr lang="fr-FR" sz="2400" b="1" dirty="0" err="1">
                <a:latin typeface="Times New Roman" pitchFamily="18" charset="0"/>
              </a:rPr>
              <a:t>Како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је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растворљив</a:t>
            </a:r>
            <a:r>
              <a:rPr lang="fr-FR" sz="2400" b="1" dirty="0">
                <a:latin typeface="Times New Roman" pitchFamily="18" charset="0"/>
              </a:rPr>
              <a:t> у </a:t>
            </a:r>
            <a:r>
              <a:rPr lang="fr-FR" sz="2400" b="1" dirty="0" err="1">
                <a:latin typeface="Times New Roman" pitchFamily="18" charset="0"/>
              </a:rPr>
              <a:t>води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препоручује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коришћење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воде</a:t>
            </a:r>
            <a:r>
              <a:rPr lang="fr-FR" sz="2400" b="1" dirty="0">
                <a:latin typeface="Times New Roman" pitchFamily="18" charset="0"/>
              </a:rPr>
              <a:t> у </a:t>
            </a:r>
            <a:r>
              <a:rPr lang="fr-FR" sz="2400" b="1" dirty="0" err="1">
                <a:latin typeface="Times New Roman" pitchFamily="18" charset="0"/>
              </a:rPr>
              <a:t>којој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су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намирнице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припремане</a:t>
            </a:r>
            <a:r>
              <a:rPr lang="fr-FR" sz="2400" b="1" dirty="0" smtClean="0">
                <a:latin typeface="Times New Roman" pitchFamily="18" charset="0"/>
              </a:rPr>
              <a:t>.</a:t>
            </a:r>
            <a:endParaRPr lang="sr-Cyrl-RS" sz="2400" b="1" dirty="0" smtClean="0">
              <a:latin typeface="Times New Roman" pitchFamily="18" charset="0"/>
            </a:endParaRPr>
          </a:p>
          <a:p>
            <a:pPr algn="just"/>
            <a:r>
              <a:rPr lang="fr-FR" sz="2400" b="1" dirty="0">
                <a:latin typeface="Times New Roman" pitchFamily="18" charset="0"/>
              </a:rPr>
              <a:t>ДНЕВНЕ ПОТРЕБЕ  </a:t>
            </a:r>
          </a:p>
          <a:p>
            <a:pPr algn="just"/>
            <a:endParaRPr lang="fr-FR" sz="2400" b="1" dirty="0">
              <a:latin typeface="Times New Roman" pitchFamily="18" charset="0"/>
            </a:endParaRPr>
          </a:p>
          <a:p>
            <a:pPr algn="just"/>
            <a:r>
              <a:rPr lang="fr-FR" sz="2400" b="1" dirty="0" err="1">
                <a:latin typeface="Times New Roman" pitchFamily="18" charset="0"/>
              </a:rPr>
              <a:t>Препоруке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амер</a:t>
            </a:r>
            <a:r>
              <a:rPr lang="en-US" sz="2400" b="1" dirty="0" err="1">
                <a:latin typeface="Times New Roman" pitchFamily="18" charset="0"/>
              </a:rPr>
              <a:t>ичких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стручњака</a:t>
            </a:r>
            <a:endParaRPr lang="en-US" sz="2400" b="1" dirty="0">
              <a:latin typeface="Times New Roman" pitchFamily="18" charset="0"/>
            </a:endParaRP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lvl="2" algn="just"/>
            <a:r>
              <a:rPr lang="nl-NL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 dirty="0">
                <a:latin typeface="Times New Roman" pitchFamily="18" charset="0"/>
              </a:rPr>
              <a:t>15-19 mg /NE na 1000 Kcаl одрасли</a:t>
            </a:r>
          </a:p>
          <a:p>
            <a:pPr lvl="2" algn="just"/>
            <a:endParaRPr lang="nl-NL" sz="2400" b="1" dirty="0">
              <a:latin typeface="Times New Roman" pitchFamily="18" charset="0"/>
            </a:endParaRPr>
          </a:p>
          <a:p>
            <a:pPr lvl="2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dirty="0" err="1">
                <a:latin typeface="Times New Roman" pitchFamily="18" charset="0"/>
              </a:rPr>
              <a:t>деца</a:t>
            </a:r>
            <a:r>
              <a:rPr lang="fr-FR" sz="2400" b="1" dirty="0">
                <a:latin typeface="Times New Roman" pitchFamily="18" charset="0"/>
              </a:rPr>
              <a:t>, </a:t>
            </a:r>
            <a:r>
              <a:rPr lang="fr-FR" sz="2400" b="1" dirty="0" err="1">
                <a:latin typeface="Times New Roman" pitchFamily="18" charset="0"/>
              </a:rPr>
              <a:t>труднице</a:t>
            </a:r>
            <a:r>
              <a:rPr lang="fr-FR" sz="2400" b="1" dirty="0">
                <a:latin typeface="Times New Roman" pitchFamily="18" charset="0"/>
              </a:rPr>
              <a:t>, </a:t>
            </a:r>
            <a:r>
              <a:rPr lang="fr-FR" sz="2400" b="1" dirty="0" err="1">
                <a:latin typeface="Times New Roman" pitchFamily="18" charset="0"/>
              </a:rPr>
              <a:t>дојиље</a:t>
            </a:r>
            <a:r>
              <a:rPr lang="fr-FR" sz="2400" b="1" dirty="0">
                <a:latin typeface="Times New Roman" pitchFamily="18" charset="0"/>
              </a:rPr>
              <a:t>, </a:t>
            </a:r>
            <a:r>
              <a:rPr lang="fr-FR" sz="2400" b="1" dirty="0" err="1">
                <a:latin typeface="Times New Roman" pitchFamily="18" charset="0"/>
              </a:rPr>
              <a:t>повећана</a:t>
            </a:r>
            <a:r>
              <a:rPr lang="fr-FR" sz="2400" b="1" dirty="0">
                <a:latin typeface="Times New Roman" pitchFamily="18" charset="0"/>
              </a:rPr>
              <a:t> </a:t>
            </a:r>
          </a:p>
          <a:p>
            <a:pPr lvl="2"/>
            <a:r>
              <a:rPr lang="fr-FR" sz="2400" b="1" dirty="0">
                <a:latin typeface="Times New Roman" pitchFamily="18" charset="0"/>
              </a:rPr>
              <a:t>	</a:t>
            </a:r>
            <a:r>
              <a:rPr lang="fr-FR" sz="2400" b="1" dirty="0" err="1">
                <a:latin typeface="Times New Roman" pitchFamily="18" charset="0"/>
              </a:rPr>
              <a:t>физичка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активност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нешто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су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веће</a:t>
            </a:r>
            <a:endParaRPr lang="en-US" sz="24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68569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Text Box 2"/>
          <p:cNvSpPr txBox="1">
            <a:spLocks noChangeArrowheads="1"/>
          </p:cNvSpPr>
          <p:nvPr/>
        </p:nvSpPr>
        <p:spPr bwMode="auto">
          <a:xfrm>
            <a:off x="611188" y="1052513"/>
            <a:ext cx="7696200" cy="5663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dirty="0">
                <a:latin typeface="Times New Roman" pitchFamily="18" charset="0"/>
              </a:rPr>
              <a:t>НИАЦИН (</a:t>
            </a:r>
            <a:r>
              <a:rPr lang="en-US" sz="2800" b="1" i="1" dirty="0">
                <a:latin typeface="Times New Roman" pitchFamily="18" charset="0"/>
              </a:rPr>
              <a:t>НИКОТИНСКА КИСЕЛИНА</a:t>
            </a:r>
            <a:r>
              <a:rPr lang="en-US" sz="2800" b="1" dirty="0">
                <a:latin typeface="Times New Roman" pitchFamily="18" charset="0"/>
              </a:rPr>
              <a:t>) И ЗДРАВЉЕ</a:t>
            </a:r>
          </a:p>
          <a:p>
            <a:endParaRPr lang="en-US" b="1" dirty="0">
              <a:latin typeface="Times New Roman" pitchFamily="18" charset="0"/>
            </a:endParaRPr>
          </a:p>
          <a:p>
            <a:pPr algn="just"/>
            <a:r>
              <a:rPr lang="en-US" sz="2800" b="1" i="1" dirty="0" err="1">
                <a:latin typeface="Times New Roman" pitchFamily="18" charset="0"/>
              </a:rPr>
              <a:t>Дефицит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r>
              <a:rPr lang="nl-NL" sz="2800" b="1" dirty="0">
                <a:latin typeface="Times New Roman" pitchFamily="18" charset="0"/>
              </a:rPr>
              <a:t>Недостатак нијацина је познат као обољење пелагра. </a:t>
            </a: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Знаци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су</a:t>
            </a:r>
            <a:r>
              <a:rPr lang="en-US" sz="2800" b="1" dirty="0">
                <a:latin typeface="Times New Roman" pitchFamily="18" charset="0"/>
              </a:rPr>
              <a:t> 4Д: </a:t>
            </a:r>
            <a:r>
              <a:rPr lang="en-US" sz="2800" b="1" dirty="0" err="1">
                <a:latin typeface="Times New Roman" pitchFamily="18" charset="0"/>
              </a:rPr>
              <a:t>детматитис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изазван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дејством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сунчеве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радијације-лице</a:t>
            </a:r>
            <a:r>
              <a:rPr lang="en-US" sz="2800" b="1" i="1" dirty="0">
                <a:latin typeface="Times New Roman" pitchFamily="18" charset="0"/>
              </a:rPr>
              <a:t>, </a:t>
            </a:r>
            <a:r>
              <a:rPr lang="en-US" sz="2800" b="1" i="1" dirty="0" err="1">
                <a:latin typeface="Times New Roman" pitchFamily="18" charset="0"/>
              </a:rPr>
              <a:t>шаке</a:t>
            </a:r>
            <a:r>
              <a:rPr lang="en-US" sz="2800" b="1" dirty="0">
                <a:latin typeface="Times New Roman" pitchFamily="18" charset="0"/>
              </a:rPr>
              <a:t>), </a:t>
            </a:r>
            <a:r>
              <a:rPr lang="en-US" sz="2800" b="1" dirty="0" err="1">
                <a:latin typeface="Times New Roman" pitchFamily="18" charset="0"/>
              </a:rPr>
              <a:t>дијареја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светло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црвен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језик</a:t>
            </a:r>
            <a:r>
              <a:rPr lang="en-US" sz="2800" b="1" i="1" dirty="0">
                <a:latin typeface="Times New Roman" pitchFamily="18" charset="0"/>
              </a:rPr>
              <a:t>, </a:t>
            </a:r>
            <a:r>
              <a:rPr lang="en-US" sz="2800" b="1" i="1" dirty="0" err="1">
                <a:latin typeface="Times New Roman" pitchFamily="18" charset="0"/>
              </a:rPr>
              <a:t>повраћање</a:t>
            </a:r>
            <a:r>
              <a:rPr lang="en-US" sz="2800" b="1" i="1" dirty="0">
                <a:latin typeface="Times New Roman" pitchFamily="18" charset="0"/>
              </a:rPr>
              <a:t>, </a:t>
            </a:r>
            <a:r>
              <a:rPr lang="en-US" sz="2800" b="1" i="1" dirty="0" err="1">
                <a:latin typeface="Times New Roman" pitchFamily="18" charset="0"/>
              </a:rPr>
              <a:t>затвор</a:t>
            </a:r>
            <a:r>
              <a:rPr lang="en-US" sz="2800" b="1" dirty="0">
                <a:latin typeface="Times New Roman" pitchFamily="18" charset="0"/>
              </a:rPr>
              <a:t>), </a:t>
            </a:r>
            <a:r>
              <a:rPr lang="en-US" sz="2800" b="1" dirty="0" err="1">
                <a:latin typeface="Times New Roman" pitchFamily="18" charset="0"/>
              </a:rPr>
              <a:t>деменција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главобоља</a:t>
            </a:r>
            <a:r>
              <a:rPr lang="en-US" sz="2800" b="1" i="1" dirty="0">
                <a:latin typeface="Times New Roman" pitchFamily="18" charset="0"/>
              </a:rPr>
              <a:t>, </a:t>
            </a:r>
            <a:r>
              <a:rPr lang="en-US" sz="2800" b="1" i="1" dirty="0" err="1">
                <a:latin typeface="Times New Roman" pitchFamily="18" charset="0"/>
              </a:rPr>
              <a:t>раздражљивост</a:t>
            </a:r>
            <a:r>
              <a:rPr lang="en-US" sz="2800" b="1" i="1" dirty="0">
                <a:latin typeface="Times New Roman" pitchFamily="18" charset="0"/>
              </a:rPr>
              <a:t>, </a:t>
            </a:r>
            <a:r>
              <a:rPr lang="en-US" sz="2800" b="1" i="1" dirty="0" err="1">
                <a:latin typeface="Times New Roman" pitchFamily="18" charset="0"/>
              </a:rPr>
              <a:t>губитак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памћења</a:t>
            </a:r>
            <a:r>
              <a:rPr lang="en-US" sz="2800" b="1" dirty="0">
                <a:latin typeface="Times New Roman" pitchFamily="18" charset="0"/>
              </a:rPr>
              <a:t>) и </a:t>
            </a:r>
            <a:r>
              <a:rPr lang="en-US" sz="2800" b="1" dirty="0" err="1">
                <a:latin typeface="Times New Roman" pitchFamily="18" charset="0"/>
              </a:rPr>
              <a:t>могуће</a:t>
            </a:r>
            <a:r>
              <a:rPr lang="en-US" sz="2800" b="1" dirty="0">
                <a:latin typeface="Times New Roman" pitchFamily="18" charset="0"/>
              </a:rPr>
              <a:t> 4 </a:t>
            </a:r>
            <a:r>
              <a:rPr lang="en-US" sz="2800" b="1" dirty="0" smtClean="0">
                <a:latin typeface="Times New Roman" pitchFamily="18" charset="0"/>
              </a:rPr>
              <a:t>D </a:t>
            </a:r>
            <a:r>
              <a:rPr lang="en-US" sz="2800" b="1" dirty="0">
                <a:latin typeface="Times New Roman" pitchFamily="18" charset="0"/>
              </a:rPr>
              <a:t>“death” (</a:t>
            </a:r>
            <a:r>
              <a:rPr lang="en-US" sz="2800" b="1" i="1" dirty="0" err="1">
                <a:latin typeface="Times New Roman" pitchFamily="18" charset="0"/>
              </a:rPr>
              <a:t>смрт</a:t>
            </a:r>
            <a:r>
              <a:rPr lang="en-US" sz="2800" b="1" dirty="0">
                <a:latin typeface="Times New Roman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162349248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Text Box 2"/>
          <p:cNvSpPr txBox="1">
            <a:spLocks noChangeArrowheads="1"/>
          </p:cNvSpPr>
          <p:nvPr/>
        </p:nvSpPr>
        <p:spPr bwMode="auto">
          <a:xfrm>
            <a:off x="755650" y="1125538"/>
            <a:ext cx="7696200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dirty="0">
                <a:latin typeface="Times New Roman" pitchFamily="18" charset="0"/>
              </a:rPr>
              <a:t>ВИТАМИН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</a:rPr>
              <a:t>B</a:t>
            </a:r>
            <a:r>
              <a:rPr lang="en-US" sz="3200" b="1" baseline="-25000" dirty="0" smtClean="0">
                <a:latin typeface="Times New Roman" pitchFamily="18" charset="0"/>
              </a:rPr>
              <a:t>6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(</a:t>
            </a:r>
            <a:r>
              <a:rPr lang="en-US" sz="2800" b="1" i="1" dirty="0">
                <a:latin typeface="Times New Roman" pitchFamily="18" charset="0"/>
              </a:rPr>
              <a:t>ПИРИДОКСИН</a:t>
            </a:r>
            <a:r>
              <a:rPr lang="en-US" sz="2800" b="1" dirty="0">
                <a:latin typeface="Times New Roman" pitchFamily="18" charset="0"/>
              </a:rPr>
              <a:t>) - </a:t>
            </a:r>
            <a:r>
              <a:rPr lang="en-US" sz="2800" b="1" dirty="0" err="1">
                <a:latin typeface="Times New Roman" pitchFamily="18" charset="0"/>
              </a:rPr>
              <a:t>з</a:t>
            </a:r>
            <a:r>
              <a:rPr lang="en-US" sz="2800" b="1" i="1" dirty="0" err="1">
                <a:latin typeface="Times New Roman" pitchFamily="18" charset="0"/>
              </a:rPr>
              <a:t>начај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улога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Природно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налази</a:t>
            </a:r>
            <a:r>
              <a:rPr lang="en-US" sz="2800" b="1" dirty="0">
                <a:latin typeface="Times New Roman" pitchFamily="18" charset="0"/>
              </a:rPr>
              <a:t> у 3 </a:t>
            </a:r>
            <a:r>
              <a:rPr lang="en-US" sz="2800" b="1" dirty="0" err="1">
                <a:latin typeface="Times New Roman" pitchFamily="18" charset="0"/>
              </a:rPr>
              <a:t>облика</a:t>
            </a:r>
            <a:r>
              <a:rPr lang="en-US" sz="2800" b="1" dirty="0">
                <a:latin typeface="Times New Roman" pitchFamily="18" charset="0"/>
              </a:rPr>
              <a:t>:</a:t>
            </a:r>
          </a:p>
          <a:p>
            <a:pPr lvl="2" algn="just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 err="1">
                <a:latin typeface="Times New Roman" pitchFamily="18" charset="0"/>
              </a:rPr>
              <a:t>пиридоксин</a:t>
            </a:r>
            <a:endParaRPr lang="en-US" sz="2800" b="1" dirty="0">
              <a:latin typeface="Times New Roman" pitchFamily="18" charset="0"/>
            </a:endParaRPr>
          </a:p>
          <a:p>
            <a:pPr lvl="2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 err="1">
                <a:latin typeface="Times New Roman" pitchFamily="18" charset="0"/>
              </a:rPr>
              <a:t>пиридоксал</a:t>
            </a:r>
            <a:endParaRPr lang="en-US" sz="2800" b="1" dirty="0">
              <a:latin typeface="Times New Roman" pitchFamily="18" charset="0"/>
            </a:endParaRPr>
          </a:p>
          <a:p>
            <a:pPr lvl="2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 err="1">
                <a:latin typeface="Times New Roman" pitchFamily="18" charset="0"/>
              </a:rPr>
              <a:t>пиридоксамин</a:t>
            </a:r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Главна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улога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витамина</a:t>
            </a:r>
            <a:r>
              <a:rPr lang="en-US" sz="2800" b="1" dirty="0">
                <a:latin typeface="Times New Roman" pitchFamily="18" charset="0"/>
              </a:rPr>
              <a:t> Б</a:t>
            </a:r>
            <a:r>
              <a:rPr lang="en-US" sz="2800" b="1" baseline="-25000" dirty="0">
                <a:latin typeface="Times New Roman" pitchFamily="18" charset="0"/>
              </a:rPr>
              <a:t>6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као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коензима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метаболизаму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протеина</a:t>
            </a:r>
            <a:r>
              <a:rPr lang="en-US" sz="2800" b="1" dirty="0">
                <a:latin typeface="Times New Roman" pitchFamily="18" charset="0"/>
              </a:rPr>
              <a:t>. </a:t>
            </a:r>
            <a:r>
              <a:rPr lang="en-US" sz="2800" b="1" dirty="0" err="1">
                <a:latin typeface="Times New Roman" pitchFamily="18" charset="0"/>
              </a:rPr>
              <a:t>Везан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уско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метаболизам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триптофана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метионина</a:t>
            </a:r>
            <a:r>
              <a:rPr lang="en-US" sz="2800" b="1" dirty="0">
                <a:latin typeface="Times New Roman" pitchFamily="18" charset="0"/>
              </a:rPr>
              <a:t>. </a:t>
            </a: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Учествује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синтези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хема</a:t>
            </a:r>
            <a:r>
              <a:rPr lang="en-US" sz="2800" b="1" dirty="0">
                <a:latin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455755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683568" y="476672"/>
            <a:ext cx="7920880" cy="60486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EAR-Estimated Average Requirement</a:t>
            </a:r>
          </a:p>
          <a:p>
            <a:pPr algn="ctr"/>
            <a:r>
              <a:rPr lang="sr-Cyrl-RS" sz="2400" dirty="0" smtClean="0"/>
              <a:t>Процењена просечна потреба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RDA-Recommended Dietary </a:t>
            </a:r>
            <a:r>
              <a:rPr lang="en-US" sz="2400" dirty="0" err="1" smtClean="0"/>
              <a:t>Allowences</a:t>
            </a:r>
            <a:endParaRPr lang="sr-Cyrl-RS" sz="2400" dirty="0" smtClean="0"/>
          </a:p>
          <a:p>
            <a:pPr algn="ctr"/>
            <a:r>
              <a:rPr lang="sr-Cyrl-RS" sz="2400" dirty="0" smtClean="0"/>
              <a:t>Препоручени дневни унос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AI- Adequate Intake</a:t>
            </a:r>
            <a:endParaRPr lang="sr-Cyrl-RS" sz="2400" dirty="0" smtClean="0"/>
          </a:p>
          <a:p>
            <a:pPr algn="ctr"/>
            <a:r>
              <a:rPr lang="sr-Cyrl-RS" sz="2400" dirty="0" smtClean="0"/>
              <a:t>Адекватан унос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UL- Tolerable Upper Intake Level</a:t>
            </a:r>
            <a:endParaRPr lang="sr-Cyrl-RS" sz="2400" dirty="0" smtClean="0"/>
          </a:p>
          <a:p>
            <a:pPr algn="ctr"/>
            <a:r>
              <a:rPr lang="sr-Cyrl-RS" sz="2400" dirty="0" smtClean="0"/>
              <a:t>Највиши подношљиви дневни  унос</a:t>
            </a:r>
            <a:endParaRPr lang="sr-Latn-RS" sz="2400" dirty="0"/>
          </a:p>
        </p:txBody>
      </p:sp>
    </p:spTree>
    <p:extLst>
      <p:ext uri="{BB962C8B-B14F-4D97-AF65-F5344CB8AC3E}">
        <p14:creationId xmlns:p14="http://schemas.microsoft.com/office/powerpoint/2010/main" xmlns="" val="362920286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Text Box 2"/>
          <p:cNvSpPr txBox="1">
            <a:spLocks noChangeArrowheads="1"/>
          </p:cNvSpPr>
          <p:nvPr/>
        </p:nvSpPr>
        <p:spPr bwMode="auto">
          <a:xfrm>
            <a:off x="179512" y="260648"/>
            <a:ext cx="8856984" cy="6617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2800" b="1" dirty="0" smtClean="0">
                <a:latin typeface="Times New Roman" pitchFamily="18" charset="0"/>
              </a:rPr>
              <a:t>B</a:t>
            </a:r>
            <a:r>
              <a:rPr lang="en-US" sz="3200" b="1" baseline="-25000" dirty="0" smtClean="0">
                <a:latin typeface="Times New Roman" pitchFamily="18" charset="0"/>
              </a:rPr>
              <a:t>6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(</a:t>
            </a:r>
            <a:r>
              <a:rPr lang="en-US" sz="2800" b="1" i="1" dirty="0">
                <a:latin typeface="Times New Roman" pitchFamily="18" charset="0"/>
              </a:rPr>
              <a:t>ПИРИДОКСИН</a:t>
            </a:r>
            <a:r>
              <a:rPr lang="en-US" sz="2800" b="1" dirty="0">
                <a:latin typeface="Times New Roman" pitchFamily="18" charset="0"/>
              </a:rPr>
              <a:t>) -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апсорпција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метаболизам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Све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три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форме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после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хидролизе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апсорбују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танком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цреву</a:t>
            </a:r>
            <a:r>
              <a:rPr lang="en-US" sz="2800" b="1" dirty="0">
                <a:latin typeface="Times New Roman" pitchFamily="18" charset="0"/>
              </a:rPr>
              <a:t>. 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>
                <a:latin typeface="Times New Roman" pitchFamily="18" charset="0"/>
              </a:rPr>
              <a:t>У </a:t>
            </a:r>
            <a:r>
              <a:rPr lang="en-US" sz="2800" b="1" dirty="0" err="1">
                <a:latin typeface="Times New Roman" pitchFamily="18" charset="0"/>
              </a:rPr>
              <a:t>циркулацији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налазе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углавном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форми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пиридоксал-фосфата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>
                <a:latin typeface="Times New Roman" pitchFamily="18" charset="0"/>
              </a:rPr>
              <a:t>60%</a:t>
            </a:r>
            <a:r>
              <a:rPr lang="en-US" sz="2800" b="1" dirty="0">
                <a:latin typeface="Times New Roman" pitchFamily="18" charset="0"/>
              </a:rPr>
              <a:t>). 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Фосфорилација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обавља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јетри</a:t>
            </a:r>
            <a:r>
              <a:rPr lang="en-US" sz="2800" b="1" dirty="0">
                <a:latin typeface="Times New Roman" pitchFamily="18" charset="0"/>
              </a:rPr>
              <a:t>, а </a:t>
            </a:r>
            <a:r>
              <a:rPr lang="en-US" sz="2800" b="1" dirty="0" err="1">
                <a:latin typeface="Times New Roman" pitchFamily="18" charset="0"/>
              </a:rPr>
              <a:t>може</a:t>
            </a:r>
            <a:r>
              <a:rPr lang="en-US" sz="2800" b="1" dirty="0">
                <a:latin typeface="Times New Roman" pitchFamily="18" charset="0"/>
              </a:rPr>
              <a:t> и у </a:t>
            </a:r>
            <a:r>
              <a:rPr lang="en-US" sz="2800" b="1" dirty="0" err="1">
                <a:latin typeface="Times New Roman" pitchFamily="18" charset="0"/>
              </a:rPr>
              <a:t>еритроцитима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везан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за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хемоглобин</a:t>
            </a:r>
            <a:r>
              <a:rPr lang="en-US" sz="2400" b="1" dirty="0" smtClean="0">
                <a:latin typeface="Times New Roman" pitchFamily="18" charset="0"/>
              </a:rPr>
              <a:t>).</a:t>
            </a:r>
            <a:endParaRPr lang="sr-Cyrl-RS" sz="2400" b="1" dirty="0" smtClean="0">
              <a:latin typeface="Times New Roman" pitchFamily="18" charset="0"/>
            </a:endParaRPr>
          </a:p>
          <a:p>
            <a:pPr algn="just"/>
            <a:r>
              <a:rPr lang="fr-FR" sz="2800" b="1" dirty="0" err="1">
                <a:latin typeface="Times New Roman" pitchFamily="18" charset="0"/>
              </a:rPr>
              <a:t>Не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складишти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се</a:t>
            </a:r>
            <a:r>
              <a:rPr lang="fr-FR" sz="2800" b="1" dirty="0">
                <a:latin typeface="Times New Roman" pitchFamily="18" charset="0"/>
              </a:rPr>
              <a:t> у </a:t>
            </a:r>
            <a:r>
              <a:rPr lang="fr-FR" sz="2800" b="1" dirty="0" err="1">
                <a:latin typeface="Times New Roman" pitchFamily="18" charset="0"/>
              </a:rPr>
              <a:t>организму</a:t>
            </a:r>
            <a:r>
              <a:rPr lang="fr-FR" sz="2800" b="1" dirty="0">
                <a:latin typeface="Times New Roman" pitchFamily="18" charset="0"/>
              </a:rPr>
              <a:t>, </a:t>
            </a:r>
            <a:r>
              <a:rPr lang="fr-FR" sz="2800" b="1" dirty="0" err="1">
                <a:latin typeface="Times New Roman" pitchFamily="18" charset="0"/>
              </a:rPr>
              <a:t>па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је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неопходан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сталан</a:t>
            </a:r>
            <a:r>
              <a:rPr lang="fr-FR" sz="2800" b="1" dirty="0">
                <a:latin typeface="Times New Roman" pitchFamily="18" charset="0"/>
              </a:rPr>
              <a:t> </a:t>
            </a:r>
            <a:r>
              <a:rPr lang="fr-FR" sz="2800" b="1" dirty="0" err="1">
                <a:latin typeface="Times New Roman" pitchFamily="18" charset="0"/>
              </a:rPr>
              <a:t>унос</a:t>
            </a:r>
            <a:r>
              <a:rPr lang="fr-FR" sz="2800" b="1" dirty="0">
                <a:latin typeface="Times New Roman" pitchFamily="18" charset="0"/>
              </a:rPr>
              <a:t>.</a:t>
            </a:r>
          </a:p>
          <a:p>
            <a:pPr algn="just"/>
            <a:r>
              <a:rPr lang="en-US" sz="2800" b="1" dirty="0" err="1" smtClean="0">
                <a:latin typeface="Times New Roman" pitchFamily="18" charset="0"/>
              </a:rPr>
              <a:t>Излучује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урином</a:t>
            </a:r>
            <a:r>
              <a:rPr lang="en-US" sz="2800" b="1" dirty="0">
                <a:latin typeface="Times New Roman" pitchFamily="18" charset="0"/>
              </a:rPr>
              <a:t>.</a:t>
            </a:r>
          </a:p>
          <a:p>
            <a:pPr algn="just"/>
            <a:endParaRPr lang="en-US" sz="32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733208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Text Box 2"/>
          <p:cNvSpPr txBox="1">
            <a:spLocks noChangeArrowheads="1"/>
          </p:cNvSpPr>
          <p:nvPr/>
        </p:nvSpPr>
        <p:spPr bwMode="auto">
          <a:xfrm>
            <a:off x="762000" y="260350"/>
            <a:ext cx="7696200" cy="6401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 smtClean="0">
                <a:latin typeface="Times New Roman" pitchFamily="18" charset="0"/>
              </a:rPr>
              <a:t>B</a:t>
            </a:r>
            <a:r>
              <a:rPr lang="en-US" sz="3200" b="1" baseline="-25000" dirty="0" smtClean="0">
                <a:latin typeface="Times New Roman" pitchFamily="18" charset="0"/>
              </a:rPr>
              <a:t>6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(</a:t>
            </a:r>
            <a:r>
              <a:rPr lang="en-US" sz="2800" b="1" i="1" dirty="0">
                <a:latin typeface="Times New Roman" pitchFamily="18" charset="0"/>
              </a:rPr>
              <a:t>ПИРИДОКСИН</a:t>
            </a:r>
            <a:r>
              <a:rPr lang="en-US" sz="2800" b="1" dirty="0">
                <a:latin typeface="Times New Roman" pitchFamily="18" charset="0"/>
              </a:rPr>
              <a:t>) -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садржај</a:t>
            </a:r>
            <a:r>
              <a:rPr lang="en-US" sz="2800" b="1" i="1" dirty="0">
                <a:latin typeface="Times New Roman" pitchFamily="18" charset="0"/>
              </a:rPr>
              <a:t> у </a:t>
            </a:r>
            <a:r>
              <a:rPr lang="en-US" sz="2800" b="1" i="1" dirty="0" err="1">
                <a:latin typeface="Times New Roman" pitchFamily="18" charset="0"/>
              </a:rPr>
              <a:t>храни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препоручени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унос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algn="just"/>
            <a:r>
              <a:rPr lang="en-US" sz="2800" b="1" dirty="0">
                <a:latin typeface="Times New Roman" pitchFamily="18" charset="0"/>
              </a:rPr>
              <a:t>ГЛАВНИ ИЗВОР</a:t>
            </a:r>
          </a:p>
          <a:p>
            <a:pPr algn="just"/>
            <a:endParaRPr lang="en-US" b="1" dirty="0">
              <a:latin typeface="Times New Roman" pitchFamily="18" charset="0"/>
            </a:endParaRPr>
          </a:p>
          <a:p>
            <a:pPr lvl="2" algn="just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i="1" dirty="0" err="1">
                <a:latin typeface="Times New Roman" pitchFamily="18" charset="0"/>
              </a:rPr>
              <a:t>намирнице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животињског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порекла</a:t>
            </a:r>
            <a:endParaRPr lang="en-US" sz="2400" b="1" i="1" dirty="0">
              <a:latin typeface="Times New Roman" pitchFamily="18" charset="0"/>
            </a:endParaRPr>
          </a:p>
          <a:p>
            <a:pPr lvl="3" algn="just"/>
            <a:r>
              <a:rPr lang="en-US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 dirty="0" err="1">
                <a:latin typeface="Times New Roman" pitchFamily="18" charset="0"/>
              </a:rPr>
              <a:t>пилеће</a:t>
            </a:r>
            <a:r>
              <a:rPr lang="en-US" sz="2400" b="1" dirty="0">
                <a:latin typeface="Times New Roman" pitchFamily="18" charset="0"/>
              </a:rPr>
              <a:t> и </a:t>
            </a:r>
            <a:r>
              <a:rPr lang="en-US" sz="2400" b="1" dirty="0" err="1">
                <a:latin typeface="Times New Roman" pitchFamily="18" charset="0"/>
              </a:rPr>
              <a:t>свињско</a:t>
            </a:r>
            <a:r>
              <a:rPr lang="en-US" sz="2400" b="1" dirty="0">
                <a:latin typeface="Times New Roman" pitchFamily="18" charset="0"/>
              </a:rPr>
              <a:t> </a:t>
            </a:r>
            <a:r>
              <a:rPr lang="en-US" sz="2400" b="1" dirty="0" err="1">
                <a:latin typeface="Times New Roman" pitchFamily="18" charset="0"/>
              </a:rPr>
              <a:t>месо</a:t>
            </a:r>
            <a:endParaRPr lang="fr-FR" sz="2400" b="1" dirty="0">
              <a:latin typeface="Times New Roman" pitchFamily="18" charset="0"/>
            </a:endParaRPr>
          </a:p>
          <a:p>
            <a:pPr lvl="3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dirty="0" err="1">
                <a:latin typeface="Times New Roman" pitchFamily="18" charset="0"/>
              </a:rPr>
              <a:t>риба</a:t>
            </a:r>
            <a:r>
              <a:rPr lang="fr-FR" sz="2400" b="1" dirty="0">
                <a:latin typeface="Times New Roman" pitchFamily="18" charset="0"/>
              </a:rPr>
              <a:t>, </a:t>
            </a:r>
            <a:r>
              <a:rPr lang="fr-FR" sz="2400" b="1" dirty="0" err="1">
                <a:latin typeface="Times New Roman" pitchFamily="18" charset="0"/>
              </a:rPr>
              <a:t>јаја</a:t>
            </a:r>
            <a:endParaRPr lang="fr-FR" sz="2400" b="1" dirty="0">
              <a:latin typeface="Times New Roman" pitchFamily="18" charset="0"/>
            </a:endParaRPr>
          </a:p>
          <a:p>
            <a:pPr lvl="3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dirty="0" err="1">
                <a:latin typeface="Times New Roman" pitchFamily="18" charset="0"/>
              </a:rPr>
              <a:t>изнутрице</a:t>
            </a:r>
            <a:r>
              <a:rPr lang="fr-FR" sz="2400" b="1" dirty="0">
                <a:latin typeface="Times New Roman" pitchFamily="18" charset="0"/>
              </a:rPr>
              <a:t> (</a:t>
            </a:r>
            <a:r>
              <a:rPr lang="fr-FR" sz="2400" b="1" i="1" dirty="0" err="1">
                <a:latin typeface="Times New Roman" pitchFamily="18" charset="0"/>
              </a:rPr>
              <a:t>јетра</a:t>
            </a:r>
            <a:r>
              <a:rPr lang="fr-FR" sz="2400" b="1" i="1" dirty="0">
                <a:latin typeface="Times New Roman" pitchFamily="18" charset="0"/>
              </a:rPr>
              <a:t>, </a:t>
            </a:r>
            <a:r>
              <a:rPr lang="fr-FR" sz="2400" b="1" i="1" dirty="0" err="1">
                <a:latin typeface="Times New Roman" pitchFamily="18" charset="0"/>
              </a:rPr>
              <a:t>бубрези</a:t>
            </a:r>
            <a:r>
              <a:rPr lang="fr-FR" sz="2400" b="1" dirty="0">
                <a:latin typeface="Times New Roman" pitchFamily="18" charset="0"/>
              </a:rPr>
              <a:t>)</a:t>
            </a:r>
          </a:p>
          <a:p>
            <a:pPr algn="just"/>
            <a:endParaRPr lang="en-US" sz="1600" b="1" dirty="0">
              <a:latin typeface="Times New Roman" pitchFamily="18" charset="0"/>
            </a:endParaRPr>
          </a:p>
          <a:p>
            <a:pPr lvl="2" algn="just"/>
            <a:r>
              <a:rPr lang="fr-FR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i="1" dirty="0" err="1">
                <a:latin typeface="Times New Roman" pitchFamily="18" charset="0"/>
              </a:rPr>
              <a:t>намирнице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биљног</a:t>
            </a:r>
            <a:r>
              <a:rPr lang="fr-FR" sz="2800" b="1" i="1" dirty="0">
                <a:latin typeface="Times New Roman" pitchFamily="18" charset="0"/>
              </a:rPr>
              <a:t> </a:t>
            </a:r>
            <a:r>
              <a:rPr lang="fr-FR" sz="2800" b="1" i="1" dirty="0" err="1">
                <a:latin typeface="Times New Roman" pitchFamily="18" charset="0"/>
              </a:rPr>
              <a:t>порекла</a:t>
            </a:r>
            <a:endParaRPr lang="fr-FR" sz="2400" b="1" i="1" dirty="0">
              <a:latin typeface="Times New Roman" pitchFamily="18" charset="0"/>
            </a:endParaRPr>
          </a:p>
          <a:p>
            <a:pPr lvl="3" algn="just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dirty="0" err="1">
                <a:latin typeface="Times New Roman" pitchFamily="18" charset="0"/>
              </a:rPr>
              <a:t>интегралне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житарице</a:t>
            </a:r>
            <a:endParaRPr lang="fr-FR" sz="2400" b="1" dirty="0">
              <a:latin typeface="Times New Roman" pitchFamily="18" charset="0"/>
            </a:endParaRPr>
          </a:p>
          <a:p>
            <a:pPr lvl="3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dirty="0" err="1">
                <a:latin typeface="Times New Roman" pitchFamily="18" charset="0"/>
              </a:rPr>
              <a:t>соја</a:t>
            </a:r>
            <a:endParaRPr lang="fr-FR" sz="2400" b="1" dirty="0">
              <a:latin typeface="Times New Roman" pitchFamily="18" charset="0"/>
            </a:endParaRPr>
          </a:p>
          <a:p>
            <a:pPr lvl="3">
              <a:buFont typeface="Symbol" pitchFamily="18" charset="2"/>
              <a:buChar char="·"/>
            </a:pPr>
            <a:r>
              <a:rPr lang="fr-FR" sz="2400" b="1" dirty="0" err="1">
                <a:latin typeface="Times New Roman" pitchFamily="18" charset="0"/>
              </a:rPr>
              <a:t>кикирики</a:t>
            </a:r>
            <a:r>
              <a:rPr lang="fr-FR" sz="2400" b="1" dirty="0">
                <a:latin typeface="Times New Roman" pitchFamily="18" charset="0"/>
              </a:rPr>
              <a:t>, </a:t>
            </a:r>
            <a:r>
              <a:rPr lang="fr-FR" sz="2400" b="1" dirty="0" err="1" smtClean="0">
                <a:latin typeface="Times New Roman" pitchFamily="18" charset="0"/>
              </a:rPr>
              <a:t>лешник</a:t>
            </a:r>
            <a:endParaRPr lang="en-US" sz="2400" b="1" dirty="0">
              <a:latin typeface="Times New Roman" pitchFamily="18" charset="0"/>
            </a:endParaRPr>
          </a:p>
          <a:p>
            <a:pPr lvl="3"/>
            <a:r>
              <a:rPr lang="fr-FR" sz="2400" b="1" dirty="0" err="1" smtClean="0"/>
              <a:t>Витамин</a:t>
            </a:r>
            <a:r>
              <a:rPr lang="fr-FR" sz="2400" b="1" dirty="0" smtClean="0"/>
              <a:t> B6 </a:t>
            </a:r>
            <a:r>
              <a:rPr lang="fr-FR" sz="2400" b="1" dirty="0" err="1"/>
              <a:t>је</a:t>
            </a:r>
            <a:r>
              <a:rPr lang="fr-FR" sz="2400" b="1" dirty="0"/>
              <a:t> </a:t>
            </a:r>
            <a:r>
              <a:rPr lang="fr-FR" sz="2400" b="1" dirty="0" err="1"/>
              <a:t>термолабилан</a:t>
            </a:r>
            <a:r>
              <a:rPr lang="fr-FR" sz="2400" b="1" dirty="0"/>
              <a:t> и </a:t>
            </a:r>
            <a:r>
              <a:rPr lang="fr-FR" sz="2400" b="1" dirty="0" err="1"/>
              <a:t>осетљив</a:t>
            </a:r>
            <a:r>
              <a:rPr lang="fr-FR" sz="2400" b="1" dirty="0"/>
              <a:t> </a:t>
            </a:r>
            <a:r>
              <a:rPr lang="fr-FR" sz="2400" b="1" dirty="0" err="1"/>
              <a:t>је</a:t>
            </a:r>
            <a:r>
              <a:rPr lang="fr-FR" sz="2400" b="1" dirty="0"/>
              <a:t> </a:t>
            </a:r>
            <a:r>
              <a:rPr lang="fr-FR" sz="2400" b="1" dirty="0" err="1"/>
              <a:t>на</a:t>
            </a:r>
            <a:r>
              <a:rPr lang="fr-FR" sz="2400" b="1" dirty="0"/>
              <a:t> </a:t>
            </a:r>
            <a:r>
              <a:rPr lang="fr-FR" sz="2400" b="1" dirty="0" err="1"/>
              <a:t>ултравиолетно</a:t>
            </a:r>
            <a:r>
              <a:rPr lang="fr-FR" sz="2400" b="1" dirty="0"/>
              <a:t> </a:t>
            </a:r>
            <a:r>
              <a:rPr lang="fr-FR" sz="2400" b="1" dirty="0" err="1"/>
              <a:t>зрачење</a:t>
            </a:r>
            <a:r>
              <a:rPr lang="fr-FR" sz="2400" b="1" dirty="0"/>
              <a:t> и </a:t>
            </a:r>
            <a:r>
              <a:rPr lang="fr-FR" sz="2400" b="1" dirty="0" err="1"/>
              <a:t>оксидацију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xmlns="" val="22345055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Text Box 2"/>
          <p:cNvSpPr txBox="1">
            <a:spLocks noChangeArrowheads="1"/>
          </p:cNvSpPr>
          <p:nvPr/>
        </p:nvSpPr>
        <p:spPr bwMode="auto">
          <a:xfrm>
            <a:off x="611188" y="1341438"/>
            <a:ext cx="769620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 smtClean="0">
                <a:latin typeface="Times New Roman" pitchFamily="18" charset="0"/>
              </a:rPr>
              <a:t>B</a:t>
            </a:r>
            <a:r>
              <a:rPr lang="en-US" sz="3200" b="1" baseline="-25000" dirty="0" smtClean="0">
                <a:latin typeface="Times New Roman" pitchFamily="18" charset="0"/>
              </a:rPr>
              <a:t>6</a:t>
            </a:r>
            <a:r>
              <a:rPr lang="en-US" sz="3200" b="1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(</a:t>
            </a:r>
            <a:r>
              <a:rPr lang="en-US" sz="2800" b="1" i="1" dirty="0">
                <a:latin typeface="Times New Roman" pitchFamily="18" charset="0"/>
              </a:rPr>
              <a:t>ПИРИДОКСИН</a:t>
            </a:r>
            <a:r>
              <a:rPr lang="en-US" sz="2800" b="1" dirty="0">
                <a:latin typeface="Times New Roman" pitchFamily="18" charset="0"/>
              </a:rPr>
              <a:t>) -</a:t>
            </a:r>
            <a:r>
              <a:rPr lang="en-US" sz="24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садржај</a:t>
            </a:r>
            <a:r>
              <a:rPr lang="en-US" sz="2800" b="1" i="1" dirty="0">
                <a:latin typeface="Times New Roman" pitchFamily="18" charset="0"/>
              </a:rPr>
              <a:t> у </a:t>
            </a:r>
            <a:r>
              <a:rPr lang="en-US" sz="2800" b="1" i="1" dirty="0" err="1">
                <a:latin typeface="Times New Roman" pitchFamily="18" charset="0"/>
              </a:rPr>
              <a:t>храни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препоручени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унос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algn="just"/>
            <a:r>
              <a:rPr lang="en-US" sz="2800" b="1" dirty="0">
                <a:latin typeface="Times New Roman" pitchFamily="18" charset="0"/>
              </a:rPr>
              <a:t>ДНЕВНЕ ПОТРЕБЕ 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Препоруке</a:t>
            </a:r>
            <a:r>
              <a:rPr lang="en-US" sz="2800" b="1" dirty="0">
                <a:latin typeface="Times New Roman" pitchFamily="18" charset="0"/>
              </a:rPr>
              <a:t> 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lvl="2" algn="just"/>
            <a:r>
              <a:rPr lang="en-US" sz="28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dirty="0">
                <a:latin typeface="Times New Roman" pitchFamily="18" charset="0"/>
              </a:rPr>
              <a:t>1,5 </a:t>
            </a:r>
            <a:r>
              <a:rPr lang="en-US" sz="2800" b="1" dirty="0" err="1">
                <a:latin typeface="Times New Roman" pitchFamily="18" charset="0"/>
              </a:rPr>
              <a:t>до</a:t>
            </a:r>
            <a:r>
              <a:rPr lang="en-US" sz="2800" b="1" dirty="0">
                <a:latin typeface="Times New Roman" pitchFamily="18" charset="0"/>
              </a:rPr>
              <a:t> 2,0 </a:t>
            </a:r>
            <a:r>
              <a:rPr lang="en-US" sz="2800" b="1" dirty="0" smtClean="0">
                <a:latin typeface="Times New Roman" pitchFamily="18" charset="0"/>
              </a:rPr>
              <a:t>mg </a:t>
            </a:r>
            <a:r>
              <a:rPr lang="en-US" sz="2800" b="1" dirty="0" err="1">
                <a:latin typeface="Times New Roman" pitchFamily="18" charset="0"/>
              </a:rPr>
              <a:t>одрасли</a:t>
            </a:r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Унос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директно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пропорционалан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уносу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протеина</a:t>
            </a:r>
            <a:r>
              <a:rPr lang="en-US" sz="2800" b="1" dirty="0">
                <a:latin typeface="Times New Roman" pitchFamily="18" charset="0"/>
              </a:rPr>
              <a:t>!</a:t>
            </a:r>
            <a:endParaRPr lang="en-US" sz="3200" b="1" i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96063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Text Box 2"/>
          <p:cNvSpPr txBox="1">
            <a:spLocks noChangeArrowheads="1"/>
          </p:cNvSpPr>
          <p:nvPr/>
        </p:nvSpPr>
        <p:spPr bwMode="auto">
          <a:xfrm>
            <a:off x="755650" y="1341438"/>
            <a:ext cx="7696200" cy="484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2800" b="1" dirty="0" smtClean="0">
                <a:latin typeface="Times New Roman" pitchFamily="18" charset="0"/>
              </a:rPr>
              <a:t>B</a:t>
            </a:r>
            <a:r>
              <a:rPr lang="en-US" sz="3200" b="1" baseline="-25000" dirty="0" smtClean="0">
                <a:latin typeface="Times New Roman" pitchFamily="18" charset="0"/>
              </a:rPr>
              <a:t>6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(</a:t>
            </a:r>
            <a:r>
              <a:rPr lang="en-US" sz="2800" b="1" i="1" dirty="0">
                <a:latin typeface="Times New Roman" pitchFamily="18" charset="0"/>
              </a:rPr>
              <a:t>ПИРИДОКСИН</a:t>
            </a:r>
            <a:r>
              <a:rPr lang="en-US" sz="2800" b="1" dirty="0">
                <a:latin typeface="Times New Roman" pitchFamily="18" charset="0"/>
              </a:rPr>
              <a:t>) И ЗДРАВЉЕ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2800" b="1" i="1" dirty="0">
              <a:latin typeface="Times New Roman" pitchFamily="18" charset="0"/>
            </a:endParaRPr>
          </a:p>
          <a:p>
            <a:pPr algn="just"/>
            <a:r>
              <a:rPr lang="en-US" sz="2800" b="1" i="1" dirty="0" err="1">
                <a:latin typeface="Times New Roman" pitchFamily="18" charset="0"/>
              </a:rPr>
              <a:t>Дефицит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Недостатак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витамина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</a:rPr>
              <a:t>B</a:t>
            </a:r>
            <a:r>
              <a:rPr lang="en-US" sz="2800" b="1" baseline="-25000" dirty="0" smtClean="0">
                <a:latin typeface="Times New Roman" pitchFamily="18" charset="0"/>
              </a:rPr>
              <a:t>6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јавља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када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дневни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унос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испод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</a:rPr>
              <a:t>0,5mg </a:t>
            </a:r>
            <a:r>
              <a:rPr lang="en-US" sz="2800" b="1" dirty="0" err="1" smtClean="0">
                <a:latin typeface="Times New Roman" pitchFamily="18" charset="0"/>
              </a:rPr>
              <a:t>на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дан</a:t>
            </a:r>
            <a:r>
              <a:rPr lang="en-US" sz="2800" b="1" dirty="0">
                <a:latin typeface="Times New Roman" pitchFamily="18" charset="0"/>
              </a:rPr>
              <a:t>. 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Знаци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су</a:t>
            </a:r>
            <a:r>
              <a:rPr lang="en-US" sz="2800" b="1" dirty="0">
                <a:latin typeface="Times New Roman" pitchFamily="18" charset="0"/>
              </a:rPr>
              <a:t>: </a:t>
            </a:r>
            <a:r>
              <a:rPr lang="en-US" sz="2800" b="1" dirty="0" err="1">
                <a:latin typeface="Times New Roman" pitchFamily="18" charset="0"/>
              </a:rPr>
              <a:t>депресија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главобоља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збуњеност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анемија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хипохромна</a:t>
            </a:r>
            <a:r>
              <a:rPr lang="en-US" sz="2800" b="1" i="1" dirty="0">
                <a:latin typeface="Times New Roman" pitchFamily="18" charset="0"/>
              </a:rPr>
              <a:t>, </a:t>
            </a:r>
            <a:r>
              <a:rPr lang="en-US" sz="2800" b="1" i="1" dirty="0" err="1">
                <a:latin typeface="Times New Roman" pitchFamily="18" charset="0"/>
              </a:rPr>
              <a:t>макроцитна</a:t>
            </a:r>
            <a:r>
              <a:rPr lang="en-US" sz="2800" b="1" dirty="0">
                <a:latin typeface="Times New Roman" pitchFamily="18" charset="0"/>
              </a:rPr>
              <a:t>), </a:t>
            </a:r>
            <a:r>
              <a:rPr lang="en-US" sz="2800" b="1" dirty="0" err="1">
                <a:latin typeface="Times New Roman" pitchFamily="18" charset="0"/>
              </a:rPr>
              <a:t>заостајање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расту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промене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кожи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поремећај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имунитета</a:t>
            </a:r>
            <a:r>
              <a:rPr lang="en-US" sz="2800" b="1" dirty="0">
                <a:latin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79789665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Text Box 2"/>
          <p:cNvSpPr txBox="1">
            <a:spLocks noChangeArrowheads="1"/>
          </p:cNvSpPr>
          <p:nvPr/>
        </p:nvSpPr>
        <p:spPr bwMode="auto">
          <a:xfrm>
            <a:off x="755650" y="1268413"/>
            <a:ext cx="7696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000" b="1" dirty="0">
                <a:latin typeface="Times New Roman" pitchFamily="18" charset="0"/>
              </a:rPr>
              <a:t>ВИТАМИН </a:t>
            </a:r>
            <a:r>
              <a:rPr lang="en-US" sz="2000" b="1" dirty="0" smtClean="0">
                <a:latin typeface="Times New Roman" pitchFamily="18" charset="0"/>
              </a:rPr>
              <a:t>B</a:t>
            </a:r>
            <a:r>
              <a:rPr lang="en-US" sz="2000" b="1" baseline="-25000" dirty="0" smtClean="0">
                <a:latin typeface="Times New Roman" pitchFamily="18" charset="0"/>
              </a:rPr>
              <a:t>12</a:t>
            </a:r>
            <a:r>
              <a:rPr lang="en-US" sz="2000" b="1" dirty="0" smtClean="0">
                <a:latin typeface="Times New Roman" pitchFamily="18" charset="0"/>
              </a:rPr>
              <a:t> </a:t>
            </a:r>
            <a:r>
              <a:rPr lang="en-US" sz="2000" b="1" dirty="0">
                <a:latin typeface="Times New Roman" pitchFamily="18" charset="0"/>
              </a:rPr>
              <a:t>(</a:t>
            </a:r>
            <a:r>
              <a:rPr lang="en-US" sz="2000" b="1" i="1" dirty="0">
                <a:latin typeface="Times New Roman" pitchFamily="18" charset="0"/>
              </a:rPr>
              <a:t>КОБАЛАМИН</a:t>
            </a:r>
            <a:r>
              <a:rPr lang="en-US" sz="2000" b="1" dirty="0">
                <a:latin typeface="Times New Roman" pitchFamily="18" charset="0"/>
              </a:rPr>
              <a:t>) - </a:t>
            </a:r>
            <a:r>
              <a:rPr lang="en-US" sz="2000" b="1" dirty="0" err="1">
                <a:latin typeface="Times New Roman" pitchFamily="18" charset="0"/>
              </a:rPr>
              <a:t>з</a:t>
            </a:r>
            <a:r>
              <a:rPr lang="en-US" sz="2000" b="1" i="1" dirty="0" err="1">
                <a:latin typeface="Times New Roman" pitchFamily="18" charset="0"/>
              </a:rPr>
              <a:t>начај</a:t>
            </a:r>
            <a:r>
              <a:rPr lang="en-US" sz="2000" b="1" i="1" dirty="0">
                <a:latin typeface="Times New Roman" pitchFamily="18" charset="0"/>
              </a:rPr>
              <a:t> и </a:t>
            </a:r>
            <a:r>
              <a:rPr lang="en-US" sz="2000" b="1" i="1" dirty="0" err="1">
                <a:latin typeface="Times New Roman" pitchFamily="18" charset="0"/>
              </a:rPr>
              <a:t>улога</a:t>
            </a:r>
            <a:endParaRPr lang="en-US" sz="2000" b="1" i="1" dirty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en-US" sz="2000" b="1" dirty="0" err="1">
                <a:latin typeface="Times New Roman" pitchFamily="18" charset="0"/>
              </a:rPr>
              <a:t>Витамин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smtClean="0">
                <a:latin typeface="Times New Roman" pitchFamily="18" charset="0"/>
              </a:rPr>
              <a:t>B</a:t>
            </a:r>
            <a:r>
              <a:rPr lang="en-US" sz="2000" b="1" baseline="-25000" dirty="0" smtClean="0">
                <a:latin typeface="Times New Roman" pitchFamily="18" charset="0"/>
              </a:rPr>
              <a:t>12 </a:t>
            </a:r>
            <a:r>
              <a:rPr lang="en-US" sz="2000" b="1" dirty="0" err="1">
                <a:latin typeface="Times New Roman" pitchFamily="18" charset="0"/>
              </a:rPr>
              <a:t>садржи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кобалт</a:t>
            </a:r>
            <a:r>
              <a:rPr lang="en-US" sz="2000" b="1" dirty="0">
                <a:latin typeface="Times New Roman" pitchFamily="18" charset="0"/>
              </a:rPr>
              <a:t>.</a:t>
            </a: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en-US" sz="2000" b="1" dirty="0" err="1">
                <a:latin typeface="Times New Roman" pitchFamily="18" charset="0"/>
              </a:rPr>
              <a:t>Главна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улога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му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је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као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коензим</a:t>
            </a:r>
            <a:r>
              <a:rPr lang="en-US" sz="2000" b="1" dirty="0">
                <a:latin typeface="Times New Roman" pitchFamily="18" charset="0"/>
              </a:rPr>
              <a:t> у </a:t>
            </a:r>
            <a:r>
              <a:rPr lang="en-US" sz="2000" b="1" dirty="0" err="1">
                <a:latin typeface="Times New Roman" pitchFamily="18" charset="0"/>
              </a:rPr>
              <a:t>ензимима</a:t>
            </a:r>
            <a:r>
              <a:rPr lang="en-US" sz="2000" b="1" dirty="0">
                <a:latin typeface="Times New Roman" pitchFamily="18" charset="0"/>
              </a:rPr>
              <a:t> (</a:t>
            </a:r>
            <a:r>
              <a:rPr lang="en-US" sz="2000" b="1" i="1" dirty="0" err="1">
                <a:latin typeface="Times New Roman" pitchFamily="18" charset="0"/>
              </a:rPr>
              <a:t>метионин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синтетазе</a:t>
            </a:r>
            <a:r>
              <a:rPr lang="en-US" sz="2000" b="1" i="1" dirty="0">
                <a:latin typeface="Times New Roman" pitchFamily="18" charset="0"/>
              </a:rPr>
              <a:t> и </a:t>
            </a:r>
            <a:r>
              <a:rPr lang="en-US" sz="2000" b="1" i="1" dirty="0" err="1">
                <a:latin typeface="Times New Roman" pitchFamily="18" charset="0"/>
              </a:rPr>
              <a:t>метилмалонил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коензим</a:t>
            </a:r>
            <a:r>
              <a:rPr lang="en-US" sz="2000" b="1" i="1" dirty="0">
                <a:latin typeface="Times New Roman" pitchFamily="18" charset="0"/>
              </a:rPr>
              <a:t> А </a:t>
            </a:r>
            <a:r>
              <a:rPr lang="en-US" sz="2000" b="1" i="1" dirty="0" err="1">
                <a:latin typeface="Times New Roman" pitchFamily="18" charset="0"/>
              </a:rPr>
              <a:t>мутазе</a:t>
            </a:r>
            <a:r>
              <a:rPr lang="en-US" sz="2000" b="1" dirty="0">
                <a:latin typeface="Times New Roman" pitchFamily="18" charset="0"/>
              </a:rPr>
              <a:t>) </a:t>
            </a:r>
            <a:r>
              <a:rPr lang="en-US" sz="2000" b="1" dirty="0" err="1">
                <a:latin typeface="Times New Roman" pitchFamily="18" charset="0"/>
              </a:rPr>
              <a:t>битним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за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синтезу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аминокиселине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метионина</a:t>
            </a:r>
            <a:r>
              <a:rPr lang="en-US" sz="2000" b="1" dirty="0">
                <a:latin typeface="Times New Roman" pitchFamily="18" charset="0"/>
              </a:rPr>
              <a:t>, </a:t>
            </a:r>
            <a:r>
              <a:rPr lang="en-US" sz="2000" b="1" dirty="0" err="1">
                <a:latin typeface="Times New Roman" pitchFamily="18" charset="0"/>
              </a:rPr>
              <a:t>па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је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као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такав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неопходан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за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раст</a:t>
            </a:r>
            <a:r>
              <a:rPr lang="en-US" sz="2000" b="1" dirty="0">
                <a:latin typeface="Times New Roman" pitchFamily="18" charset="0"/>
              </a:rPr>
              <a:t> и </a:t>
            </a:r>
            <a:r>
              <a:rPr lang="en-US" sz="2000" b="1" dirty="0" err="1">
                <a:latin typeface="Times New Roman" pitchFamily="18" charset="0"/>
              </a:rPr>
              <a:t>развој</a:t>
            </a:r>
            <a:r>
              <a:rPr lang="en-US" sz="2000" b="1" dirty="0" smtClean="0">
                <a:latin typeface="Times New Roman" pitchFamily="18" charset="0"/>
              </a:rPr>
              <a:t>.</a:t>
            </a:r>
            <a:r>
              <a:rPr lang="nl-NL" sz="2000" b="1" dirty="0">
                <a:latin typeface="Times New Roman" pitchFamily="18" charset="0"/>
              </a:rPr>
              <a:t> Неопходан је за раст и сазревање еритроцита.</a:t>
            </a:r>
          </a:p>
          <a:p>
            <a:pPr algn="just"/>
            <a:endParaRPr lang="nl-NL" sz="2000" b="1" dirty="0">
              <a:latin typeface="Times New Roman" pitchFamily="18" charset="0"/>
            </a:endParaRPr>
          </a:p>
          <a:p>
            <a:pPr algn="just"/>
            <a:r>
              <a:rPr lang="nl-NL" sz="2000" b="1" dirty="0">
                <a:latin typeface="Times New Roman" pitchFamily="18" charset="0"/>
              </a:rPr>
              <a:t>Битан је и за деградацију пропионата и масног ткива посебно у нервном ткиву.</a:t>
            </a:r>
          </a:p>
          <a:p>
            <a:pPr algn="just"/>
            <a:endParaRPr lang="nl-NL" sz="2000" b="1" dirty="0">
              <a:latin typeface="Times New Roman" pitchFamily="18" charset="0"/>
            </a:endParaRPr>
          </a:p>
          <a:p>
            <a:pPr algn="just"/>
            <a:r>
              <a:rPr lang="nl-NL" sz="2000" b="1" dirty="0">
                <a:latin typeface="Times New Roman" pitchFamily="18" charset="0"/>
              </a:rPr>
              <a:t>Може се синтетисати у организму уз помоћ цревних бактерија</a:t>
            </a:r>
            <a:endParaRPr lang="en-US" sz="20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611856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Text Box 2"/>
          <p:cNvSpPr txBox="1">
            <a:spLocks noChangeArrowheads="1"/>
          </p:cNvSpPr>
          <p:nvPr/>
        </p:nvSpPr>
        <p:spPr bwMode="auto">
          <a:xfrm>
            <a:off x="395288" y="836613"/>
            <a:ext cx="7696200" cy="570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2800" b="1" dirty="0" smtClean="0">
                <a:latin typeface="Times New Roman" pitchFamily="18" charset="0"/>
              </a:rPr>
              <a:t>B</a:t>
            </a:r>
            <a:r>
              <a:rPr lang="en-US" sz="3200" b="1" baseline="-25000" dirty="0" smtClean="0">
                <a:latin typeface="Times New Roman" pitchFamily="18" charset="0"/>
              </a:rPr>
              <a:t>12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(</a:t>
            </a:r>
            <a:r>
              <a:rPr lang="en-US" sz="2800" b="1" i="1" dirty="0">
                <a:latin typeface="Times New Roman" pitchFamily="18" charset="0"/>
              </a:rPr>
              <a:t>КОБАЛАМИН</a:t>
            </a:r>
            <a:r>
              <a:rPr lang="en-US" sz="2800" b="1" dirty="0">
                <a:latin typeface="Times New Roman" pitchFamily="18" charset="0"/>
              </a:rPr>
              <a:t>) - </a:t>
            </a:r>
            <a:r>
              <a:rPr lang="en-US" sz="2800" b="1" i="1" dirty="0" err="1">
                <a:latin typeface="Times New Roman" pitchFamily="18" charset="0"/>
              </a:rPr>
              <a:t>апсорпција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метаболизам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Апсорбује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завршном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делу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танког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црева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око</a:t>
            </a:r>
            <a:r>
              <a:rPr lang="en-US" sz="2800" b="1" i="1" dirty="0">
                <a:latin typeface="Times New Roman" pitchFamily="18" charset="0"/>
              </a:rPr>
              <a:t> 70%</a:t>
            </a:r>
            <a:r>
              <a:rPr lang="en-US" sz="2800" b="1" dirty="0">
                <a:latin typeface="Times New Roman" pitchFamily="18" charset="0"/>
              </a:rPr>
              <a:t>) </a:t>
            </a:r>
            <a:r>
              <a:rPr lang="en-US" sz="2800" b="1" dirty="0" err="1">
                <a:latin typeface="Times New Roman" pitchFamily="18" charset="0"/>
              </a:rPr>
              <a:t>везан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посебне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гликопротеине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унутрашњи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фактор</a:t>
            </a:r>
            <a:r>
              <a:rPr lang="en-US" sz="2800" b="1" dirty="0">
                <a:latin typeface="Times New Roman" pitchFamily="18" charset="0"/>
              </a:rPr>
              <a:t>). 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Транспортује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јетру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одакле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транспортује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ћелије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тела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бубрег</a:t>
            </a:r>
            <a:r>
              <a:rPr lang="en-US" sz="2800" b="1" i="1" dirty="0">
                <a:latin typeface="Times New Roman" pitchFamily="18" charset="0"/>
              </a:rPr>
              <a:t>, </a:t>
            </a:r>
            <a:r>
              <a:rPr lang="en-US" sz="2800" b="1" i="1" dirty="0" err="1">
                <a:latin typeface="Times New Roman" pitchFamily="18" charset="0"/>
              </a:rPr>
              <a:t>срце</a:t>
            </a:r>
            <a:r>
              <a:rPr lang="en-US" sz="2800" b="1" i="1" dirty="0">
                <a:latin typeface="Times New Roman" pitchFamily="18" charset="0"/>
              </a:rPr>
              <a:t>, </a:t>
            </a:r>
            <a:r>
              <a:rPr lang="en-US" sz="2800" b="1" i="1" dirty="0" err="1">
                <a:latin typeface="Times New Roman" pitchFamily="18" charset="0"/>
              </a:rPr>
              <a:t>мишићи</a:t>
            </a:r>
            <a:r>
              <a:rPr lang="en-US" sz="2800" b="1" i="1" dirty="0">
                <a:latin typeface="Times New Roman" pitchFamily="18" charset="0"/>
              </a:rPr>
              <a:t>, </a:t>
            </a:r>
            <a:r>
              <a:rPr lang="en-US" sz="2800" b="1" i="1" dirty="0" err="1">
                <a:latin typeface="Times New Roman" pitchFamily="18" charset="0"/>
              </a:rPr>
              <a:t>мозак</a:t>
            </a:r>
            <a:r>
              <a:rPr lang="en-US" sz="2800" b="1" i="1" dirty="0">
                <a:latin typeface="Times New Roman" pitchFamily="18" charset="0"/>
              </a:rPr>
              <a:t>, </a:t>
            </a:r>
            <a:r>
              <a:rPr lang="en-US" sz="2800" b="1" i="1" dirty="0" err="1">
                <a:latin typeface="Times New Roman" pitchFamily="18" charset="0"/>
              </a:rPr>
              <a:t>слезина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др</a:t>
            </a:r>
            <a:r>
              <a:rPr lang="en-US" sz="2800" b="1" i="1" dirty="0">
                <a:latin typeface="Times New Roman" pitchFamily="18" charset="0"/>
              </a:rPr>
              <a:t>.</a:t>
            </a:r>
            <a:r>
              <a:rPr lang="en-US" sz="2800" b="1" dirty="0">
                <a:latin typeface="Times New Roman" pitchFamily="18" charset="0"/>
              </a:rPr>
              <a:t>) </a:t>
            </a:r>
            <a:r>
              <a:rPr lang="en-US" sz="2800" b="1" dirty="0" err="1">
                <a:latin typeface="Times New Roman" pitchFamily="18" charset="0"/>
              </a:rPr>
              <a:t>везан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специфичне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рецепторе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малим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количинама</a:t>
            </a:r>
            <a:r>
              <a:rPr lang="en-US" sz="2800" b="1" dirty="0">
                <a:latin typeface="Times New Roman" pitchFamily="18" charset="0"/>
              </a:rPr>
              <a:t>. </a:t>
            </a:r>
            <a:r>
              <a:rPr lang="en-US" sz="2800" b="1" dirty="0" err="1">
                <a:latin typeface="Times New Roman" pitchFamily="18" charset="0"/>
              </a:rPr>
              <a:t>Ова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залиха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мала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али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довољна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вишегодишње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потребе</a:t>
            </a:r>
            <a:r>
              <a:rPr lang="en-US" sz="2800" b="1" dirty="0">
                <a:latin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101135238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Text Box 2"/>
          <p:cNvSpPr txBox="1">
            <a:spLocks noChangeArrowheads="1"/>
          </p:cNvSpPr>
          <p:nvPr/>
        </p:nvSpPr>
        <p:spPr bwMode="auto">
          <a:xfrm>
            <a:off x="624047" y="332656"/>
            <a:ext cx="7696200" cy="655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000" b="1" dirty="0">
                <a:latin typeface="Times New Roman" pitchFamily="18" charset="0"/>
              </a:rPr>
              <a:t>ВИТАМИН </a:t>
            </a:r>
            <a:r>
              <a:rPr lang="en-US" sz="2000" b="1" dirty="0" smtClean="0">
                <a:latin typeface="Times New Roman" pitchFamily="18" charset="0"/>
              </a:rPr>
              <a:t>B</a:t>
            </a:r>
            <a:r>
              <a:rPr lang="en-US" sz="2000" b="1" baseline="-25000" dirty="0" smtClean="0">
                <a:latin typeface="Times New Roman" pitchFamily="18" charset="0"/>
              </a:rPr>
              <a:t>12</a:t>
            </a:r>
            <a:r>
              <a:rPr lang="en-US" sz="2000" b="1" dirty="0" smtClean="0">
                <a:latin typeface="Times New Roman" pitchFamily="18" charset="0"/>
              </a:rPr>
              <a:t> </a:t>
            </a:r>
            <a:r>
              <a:rPr lang="en-US" sz="2000" b="1" dirty="0">
                <a:latin typeface="Times New Roman" pitchFamily="18" charset="0"/>
              </a:rPr>
              <a:t>(</a:t>
            </a:r>
            <a:r>
              <a:rPr lang="en-US" sz="2000" b="1" i="1" dirty="0">
                <a:latin typeface="Times New Roman" pitchFamily="18" charset="0"/>
              </a:rPr>
              <a:t>КОБАЛАМИН</a:t>
            </a:r>
            <a:r>
              <a:rPr lang="en-US" sz="2000" b="1" dirty="0">
                <a:latin typeface="Times New Roman" pitchFamily="18" charset="0"/>
              </a:rPr>
              <a:t>) - </a:t>
            </a:r>
            <a:r>
              <a:rPr lang="en-US" sz="2000" b="1" i="1" dirty="0" err="1">
                <a:latin typeface="Times New Roman" pitchFamily="18" charset="0"/>
              </a:rPr>
              <a:t>садржај</a:t>
            </a:r>
            <a:r>
              <a:rPr lang="en-US" sz="2000" b="1" i="1" dirty="0">
                <a:latin typeface="Times New Roman" pitchFamily="18" charset="0"/>
              </a:rPr>
              <a:t> у </a:t>
            </a:r>
            <a:r>
              <a:rPr lang="en-US" sz="2000" b="1" i="1" dirty="0" err="1">
                <a:latin typeface="Times New Roman" pitchFamily="18" charset="0"/>
              </a:rPr>
              <a:t>храни</a:t>
            </a:r>
            <a:r>
              <a:rPr lang="en-US" sz="2000" b="1" i="1" dirty="0">
                <a:latin typeface="Times New Roman" pitchFamily="18" charset="0"/>
              </a:rPr>
              <a:t> и </a:t>
            </a:r>
            <a:r>
              <a:rPr lang="en-US" sz="2000" b="1" i="1" dirty="0" err="1">
                <a:latin typeface="Times New Roman" pitchFamily="18" charset="0"/>
              </a:rPr>
              <a:t>препоручени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унос</a:t>
            </a:r>
            <a:endParaRPr lang="en-US" sz="2000" b="1" i="1" dirty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en-US" sz="2000" b="1" dirty="0">
                <a:latin typeface="Times New Roman" pitchFamily="18" charset="0"/>
              </a:rPr>
              <a:t>ГЛАВНИ ИЗВОР</a:t>
            </a: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lvl="2" algn="just"/>
            <a:r>
              <a:rPr lang="fr-FR" sz="20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000" b="1" i="1" dirty="0" err="1">
                <a:latin typeface="Times New Roman" pitchFamily="18" charset="0"/>
              </a:rPr>
              <a:t>намирнице</a:t>
            </a:r>
            <a:r>
              <a:rPr lang="fr-FR" sz="2000" b="1" i="1" dirty="0">
                <a:latin typeface="Times New Roman" pitchFamily="18" charset="0"/>
              </a:rPr>
              <a:t> </a:t>
            </a:r>
            <a:r>
              <a:rPr lang="fr-FR" sz="2000" b="1" i="1" dirty="0" err="1">
                <a:latin typeface="Times New Roman" pitchFamily="18" charset="0"/>
              </a:rPr>
              <a:t>животињског</a:t>
            </a:r>
            <a:r>
              <a:rPr lang="fr-FR" sz="2000" b="1" i="1" dirty="0">
                <a:latin typeface="Times New Roman" pitchFamily="18" charset="0"/>
              </a:rPr>
              <a:t> </a:t>
            </a:r>
            <a:r>
              <a:rPr lang="fr-FR" sz="2000" b="1" i="1" dirty="0" err="1">
                <a:latin typeface="Times New Roman" pitchFamily="18" charset="0"/>
              </a:rPr>
              <a:t>порекла</a:t>
            </a:r>
            <a:endParaRPr lang="fr-FR" sz="2000" b="1" i="1" dirty="0">
              <a:latin typeface="Times New Roman" pitchFamily="18" charset="0"/>
            </a:endParaRPr>
          </a:p>
          <a:p>
            <a:pPr lvl="3" algn="just"/>
            <a:r>
              <a:rPr lang="fr-FR" sz="20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000" b="1" dirty="0" err="1">
                <a:latin typeface="Times New Roman" pitchFamily="18" charset="0"/>
              </a:rPr>
              <a:t>изнутрице</a:t>
            </a:r>
            <a:r>
              <a:rPr lang="fr-FR" sz="2000" b="1" dirty="0">
                <a:latin typeface="Times New Roman" pitchFamily="18" charset="0"/>
              </a:rPr>
              <a:t> (</a:t>
            </a:r>
            <a:r>
              <a:rPr lang="fr-FR" sz="2000" b="1" i="1" dirty="0" err="1">
                <a:latin typeface="Times New Roman" pitchFamily="18" charset="0"/>
              </a:rPr>
              <a:t>јетра</a:t>
            </a:r>
            <a:r>
              <a:rPr lang="fr-FR" sz="2000" b="1" i="1" dirty="0">
                <a:latin typeface="Times New Roman" pitchFamily="18" charset="0"/>
              </a:rPr>
              <a:t>, </a:t>
            </a:r>
            <a:r>
              <a:rPr lang="fr-FR" sz="2000" b="1" i="1" dirty="0" err="1">
                <a:latin typeface="Times New Roman" pitchFamily="18" charset="0"/>
              </a:rPr>
              <a:t>слезина</a:t>
            </a:r>
            <a:r>
              <a:rPr lang="fr-FR" sz="2000" b="1" i="1" dirty="0">
                <a:latin typeface="Times New Roman" pitchFamily="18" charset="0"/>
              </a:rPr>
              <a:t>, </a:t>
            </a:r>
            <a:r>
              <a:rPr lang="fr-FR" sz="2000" b="1" i="1" dirty="0" err="1">
                <a:latin typeface="Times New Roman" pitchFamily="18" charset="0"/>
              </a:rPr>
              <a:t>бубрег</a:t>
            </a:r>
            <a:r>
              <a:rPr lang="fr-FR" sz="2000" b="1" dirty="0">
                <a:latin typeface="Times New Roman" pitchFamily="18" charset="0"/>
              </a:rPr>
              <a:t>)</a:t>
            </a:r>
          </a:p>
          <a:p>
            <a:pPr lvl="3"/>
            <a:r>
              <a:rPr lang="fr-FR" sz="20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000" b="1" dirty="0" err="1">
                <a:latin typeface="Times New Roman" pitchFamily="18" charset="0"/>
              </a:rPr>
              <a:t>млеко</a:t>
            </a:r>
            <a:r>
              <a:rPr lang="fr-FR" sz="2000" b="1" dirty="0">
                <a:latin typeface="Times New Roman" pitchFamily="18" charset="0"/>
              </a:rPr>
              <a:t> и </a:t>
            </a:r>
            <a:r>
              <a:rPr lang="fr-FR" sz="2000" b="1" dirty="0" err="1">
                <a:latin typeface="Times New Roman" pitchFamily="18" charset="0"/>
              </a:rPr>
              <a:t>млечни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производи</a:t>
            </a:r>
            <a:endParaRPr lang="fr-FR" sz="2000" b="1" dirty="0">
              <a:latin typeface="Times New Roman" pitchFamily="18" charset="0"/>
            </a:endParaRPr>
          </a:p>
          <a:p>
            <a:pPr algn="just"/>
            <a:endParaRPr lang="fr-FR" sz="2000" b="1" dirty="0">
              <a:latin typeface="Times New Roman" pitchFamily="18" charset="0"/>
            </a:endParaRPr>
          </a:p>
          <a:p>
            <a:pPr algn="just"/>
            <a:r>
              <a:rPr lang="fr-FR" sz="2000" b="1" dirty="0" err="1">
                <a:latin typeface="Times New Roman" pitchFamily="18" charset="0"/>
              </a:rPr>
              <a:t>Витамин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smtClean="0">
                <a:latin typeface="Times New Roman" pitchFamily="18" charset="0"/>
              </a:rPr>
              <a:t>B</a:t>
            </a:r>
            <a:r>
              <a:rPr lang="fr-FR" sz="2000" b="1" baseline="-25000" dirty="0" smtClean="0">
                <a:latin typeface="Times New Roman" pitchFamily="18" charset="0"/>
              </a:rPr>
              <a:t>12</a:t>
            </a:r>
            <a:r>
              <a:rPr lang="fr-FR" sz="2000" b="1" dirty="0" smtClean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је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нестабилан</a:t>
            </a:r>
            <a:r>
              <a:rPr lang="fr-FR" sz="2000" b="1" dirty="0">
                <a:latin typeface="Times New Roman" pitchFamily="18" charset="0"/>
              </a:rPr>
              <a:t> у </a:t>
            </a:r>
            <a:r>
              <a:rPr lang="fr-FR" sz="2000" b="1" dirty="0" err="1">
                <a:latin typeface="Times New Roman" pitchFamily="18" charset="0"/>
              </a:rPr>
              <a:t>алкалној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средини</a:t>
            </a:r>
            <a:r>
              <a:rPr lang="fr-FR" sz="2000" b="1" dirty="0">
                <a:latin typeface="Times New Roman" pitchFamily="18" charset="0"/>
              </a:rPr>
              <a:t> </a:t>
            </a:r>
            <a:r>
              <a:rPr lang="fr-FR" sz="2000" b="1" dirty="0" smtClean="0">
                <a:latin typeface="Times New Roman" pitchFamily="18" charset="0"/>
              </a:rPr>
              <a:t>!</a:t>
            </a:r>
            <a:endParaRPr lang="sr-Cyrl-RS" sz="2000" b="1" dirty="0" smtClean="0">
              <a:latin typeface="Times New Roman" pitchFamily="18" charset="0"/>
            </a:endParaRPr>
          </a:p>
          <a:p>
            <a:pPr algn="just"/>
            <a:endParaRPr lang="sr-Cyrl-RS" sz="2000" b="1" dirty="0" smtClean="0">
              <a:latin typeface="Times New Roman" pitchFamily="18" charset="0"/>
            </a:endParaRPr>
          </a:p>
          <a:p>
            <a:pPr algn="just"/>
            <a:r>
              <a:rPr lang="en-US" sz="2000" b="1" dirty="0" smtClean="0">
                <a:latin typeface="Times New Roman" pitchFamily="18" charset="0"/>
              </a:rPr>
              <a:t>ДНЕВНЕ </a:t>
            </a:r>
            <a:r>
              <a:rPr lang="en-US" sz="2000" b="1" dirty="0">
                <a:latin typeface="Times New Roman" pitchFamily="18" charset="0"/>
              </a:rPr>
              <a:t>ПОТРЕБЕ  </a:t>
            </a: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r>
              <a:rPr lang="en-US" sz="2000" b="1" dirty="0" err="1">
                <a:latin typeface="Times New Roman" pitchFamily="18" charset="0"/>
              </a:rPr>
              <a:t>Препоруке</a:t>
            </a:r>
            <a:r>
              <a:rPr lang="en-US" sz="2000" b="1" dirty="0">
                <a:latin typeface="Times New Roman" pitchFamily="18" charset="0"/>
              </a:rPr>
              <a:t> </a:t>
            </a: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lvl="2" algn="just"/>
            <a:r>
              <a:rPr lang="en-US" sz="20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 dirty="0">
                <a:latin typeface="Times New Roman" pitchFamily="18" charset="0"/>
              </a:rPr>
              <a:t>2,0 </a:t>
            </a:r>
            <a:r>
              <a:rPr lang="en-US" sz="2000" b="1" dirty="0" err="1">
                <a:latin typeface="Times New Roman" pitchFamily="18" charset="0"/>
              </a:rPr>
              <a:t>μg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одрасли</a:t>
            </a:r>
            <a:endParaRPr lang="en-US" sz="2000" b="1" dirty="0">
              <a:latin typeface="Times New Roman" pitchFamily="18" charset="0"/>
            </a:endParaRPr>
          </a:p>
          <a:p>
            <a:pPr lvl="2" algn="just"/>
            <a:endParaRPr lang="en-US" sz="2000" b="1" dirty="0">
              <a:latin typeface="Times New Roman" pitchFamily="18" charset="0"/>
            </a:endParaRPr>
          </a:p>
          <a:p>
            <a:pPr lvl="2" algn="just"/>
            <a:r>
              <a:rPr lang="en-US" sz="20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 dirty="0" err="1">
                <a:latin typeface="Times New Roman" pitchFamily="18" charset="0"/>
              </a:rPr>
              <a:t>око</a:t>
            </a:r>
            <a:r>
              <a:rPr lang="en-US" sz="2000" b="1" dirty="0">
                <a:latin typeface="Times New Roman" pitchFamily="18" charset="0"/>
              </a:rPr>
              <a:t> 3 </a:t>
            </a:r>
            <a:r>
              <a:rPr lang="en-US" sz="2000" b="1" dirty="0" err="1">
                <a:latin typeface="Times New Roman" pitchFamily="18" charset="0"/>
              </a:rPr>
              <a:t>μg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труднице</a:t>
            </a:r>
            <a:r>
              <a:rPr lang="en-US" sz="2000" b="1" dirty="0">
                <a:latin typeface="Times New Roman" pitchFamily="18" charset="0"/>
              </a:rPr>
              <a:t>, </a:t>
            </a:r>
            <a:r>
              <a:rPr lang="en-US" sz="2000" b="1" dirty="0" err="1">
                <a:latin typeface="Times New Roman" pitchFamily="18" charset="0"/>
              </a:rPr>
              <a:t>дојиље</a:t>
            </a:r>
            <a:r>
              <a:rPr lang="en-US" sz="2000" b="1" dirty="0">
                <a:latin typeface="Times New Roman" pitchFamily="18" charset="0"/>
              </a:rPr>
              <a:t>, и </a:t>
            </a:r>
            <a:r>
              <a:rPr lang="en-US" sz="2000" b="1" dirty="0" err="1">
                <a:latin typeface="Times New Roman" pitchFamily="18" charset="0"/>
              </a:rPr>
              <a:t>особе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са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повећаном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физичком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активношћу</a:t>
            </a:r>
            <a:endParaRPr lang="en-US" sz="2000" b="1" dirty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275516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Text Box 2"/>
          <p:cNvSpPr txBox="1">
            <a:spLocks noChangeArrowheads="1"/>
          </p:cNvSpPr>
          <p:nvPr/>
        </p:nvSpPr>
        <p:spPr bwMode="auto">
          <a:xfrm>
            <a:off x="762000" y="1676400"/>
            <a:ext cx="769620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dirty="0">
                <a:latin typeface="Times New Roman" pitchFamily="18" charset="0"/>
              </a:rPr>
              <a:t>ВИТАМИН </a:t>
            </a:r>
            <a:r>
              <a:rPr lang="en-US" sz="3200" b="1" dirty="0" smtClean="0">
                <a:latin typeface="Times New Roman" pitchFamily="18" charset="0"/>
              </a:rPr>
              <a:t>B</a:t>
            </a:r>
            <a:r>
              <a:rPr lang="en-US" sz="3200" b="1" baseline="-25000" dirty="0" smtClean="0">
                <a:latin typeface="Times New Roman" pitchFamily="18" charset="0"/>
              </a:rPr>
              <a:t>12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(</a:t>
            </a:r>
            <a:r>
              <a:rPr lang="en-US" sz="2800" b="1" i="1" dirty="0">
                <a:latin typeface="Times New Roman" pitchFamily="18" charset="0"/>
              </a:rPr>
              <a:t>КОБАЛАМИН</a:t>
            </a:r>
            <a:r>
              <a:rPr lang="en-US" sz="2800" b="1" dirty="0">
                <a:latin typeface="Times New Roman" pitchFamily="18" charset="0"/>
              </a:rPr>
              <a:t>) И ЗДРАВЉЕ</a:t>
            </a:r>
          </a:p>
          <a:p>
            <a:endParaRPr lang="en-US" sz="3200" b="1" dirty="0">
              <a:latin typeface="Times New Roman" pitchFamily="18" charset="0"/>
            </a:endParaRPr>
          </a:p>
          <a:p>
            <a:pPr algn="just"/>
            <a:r>
              <a:rPr lang="en-US" sz="2800" b="1" i="1" dirty="0" err="1">
                <a:latin typeface="Times New Roman" pitchFamily="18" charset="0"/>
              </a:rPr>
              <a:t>Дефицит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Недостатак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витамина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</a:rPr>
              <a:t>B</a:t>
            </a:r>
            <a:r>
              <a:rPr lang="en-US" sz="2800" b="1" baseline="-25000" dirty="0" smtClean="0">
                <a:latin typeface="Times New Roman" pitchFamily="18" charset="0"/>
              </a:rPr>
              <a:t>12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јавља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код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особа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вегетаријанској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исхрани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старијих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особа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када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процес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ресорпције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из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жучи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поремећен</a:t>
            </a:r>
            <a:r>
              <a:rPr lang="en-US" sz="2800" b="1" dirty="0">
                <a:latin typeface="Times New Roman" pitchFamily="18" charset="0"/>
              </a:rPr>
              <a:t>. 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Знаци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су</a:t>
            </a:r>
            <a:r>
              <a:rPr lang="en-US" sz="2800" b="1" dirty="0">
                <a:latin typeface="Times New Roman" pitchFamily="18" charset="0"/>
              </a:rPr>
              <a:t>: </a:t>
            </a:r>
            <a:r>
              <a:rPr lang="en-US" sz="2800" b="1" dirty="0" err="1">
                <a:latin typeface="Times New Roman" pitchFamily="18" charset="0"/>
              </a:rPr>
              <a:t>пернициозна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анемија</a:t>
            </a:r>
            <a:r>
              <a:rPr lang="en-US" sz="2800" b="1" dirty="0">
                <a:latin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59364650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Text Box 2"/>
          <p:cNvSpPr txBox="1">
            <a:spLocks noChangeArrowheads="1"/>
          </p:cNvSpPr>
          <p:nvPr/>
        </p:nvSpPr>
        <p:spPr bwMode="auto">
          <a:xfrm>
            <a:off x="762000" y="2160588"/>
            <a:ext cx="7696200" cy="446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dirty="0">
                <a:latin typeface="Times New Roman" pitchFamily="18" charset="0"/>
              </a:rPr>
              <a:t>ФОЛАТИ (</a:t>
            </a:r>
            <a:r>
              <a:rPr lang="en-US" sz="2800" b="1" i="1" dirty="0">
                <a:latin typeface="Times New Roman" pitchFamily="18" charset="0"/>
              </a:rPr>
              <a:t>ФОЛНА КИСЕЛИНА</a:t>
            </a:r>
            <a:r>
              <a:rPr lang="en-US" sz="2800" b="1" dirty="0" smtClean="0">
                <a:latin typeface="Times New Roman" pitchFamily="18" charset="0"/>
              </a:rPr>
              <a:t>)</a:t>
            </a:r>
            <a:r>
              <a:rPr lang="sr-Cyrl-RS" sz="2800" b="1" dirty="0" smtClean="0">
                <a:latin typeface="Times New Roman" pitchFamily="18" charset="0"/>
              </a:rPr>
              <a:t>, ВИТАМИН </a:t>
            </a:r>
            <a:r>
              <a:rPr lang="en-US" sz="2800" b="1" dirty="0" smtClean="0">
                <a:latin typeface="Times New Roman" pitchFamily="18" charset="0"/>
              </a:rPr>
              <a:t>B</a:t>
            </a:r>
            <a:r>
              <a:rPr lang="sr-Cyrl-RS" sz="2800" b="1" baseline="-25000" dirty="0">
                <a:latin typeface="Times New Roman" pitchFamily="18" charset="0"/>
              </a:rPr>
              <a:t>9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- </a:t>
            </a:r>
            <a:r>
              <a:rPr lang="en-US" sz="2800" b="1" dirty="0" err="1">
                <a:latin typeface="Times New Roman" pitchFamily="18" charset="0"/>
              </a:rPr>
              <a:t>з</a:t>
            </a:r>
            <a:r>
              <a:rPr lang="en-US" sz="2800" b="1" i="1" dirty="0" err="1">
                <a:latin typeface="Times New Roman" pitchFamily="18" charset="0"/>
              </a:rPr>
              <a:t>начај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улога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Фолати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заједничко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име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групу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једињења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која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имају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сличне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нутритивне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карактеристике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хемијску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структуру</a:t>
            </a:r>
            <a:r>
              <a:rPr lang="en-US" sz="2800" b="1" dirty="0">
                <a:latin typeface="Times New Roman" pitchFamily="18" charset="0"/>
              </a:rPr>
              <a:t>. 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Представљају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соли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фолне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киселине</a:t>
            </a:r>
            <a:r>
              <a:rPr lang="en-US" sz="2800" b="1" dirty="0">
                <a:latin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75499419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Text Box 2"/>
          <p:cNvSpPr txBox="1">
            <a:spLocks noChangeArrowheads="1"/>
          </p:cNvSpPr>
          <p:nvPr/>
        </p:nvSpPr>
        <p:spPr bwMode="auto">
          <a:xfrm>
            <a:off x="468313" y="908050"/>
            <a:ext cx="8001000" cy="564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>
                <a:latin typeface="Times New Roman" pitchFamily="18" charset="0"/>
              </a:rPr>
              <a:t>ФОЛАТИ (</a:t>
            </a:r>
            <a:r>
              <a:rPr lang="en-US" sz="2800" b="1" i="1">
                <a:latin typeface="Times New Roman" pitchFamily="18" charset="0"/>
              </a:rPr>
              <a:t>ФОЛНА КИСЕЛИНА</a:t>
            </a:r>
            <a:r>
              <a:rPr lang="en-US" sz="2800" b="1">
                <a:latin typeface="Times New Roman" pitchFamily="18" charset="0"/>
              </a:rPr>
              <a:t>) - з</a:t>
            </a:r>
            <a:r>
              <a:rPr lang="en-US" sz="2800" b="1" i="1">
                <a:latin typeface="Times New Roman" pitchFamily="18" charset="0"/>
              </a:rPr>
              <a:t>начај и улога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r>
              <a:rPr lang="en-US" sz="2800" b="1">
                <a:latin typeface="Times New Roman" pitchFamily="18" charset="0"/>
              </a:rPr>
              <a:t>Главна улога је у синтези аминокиселина (</a:t>
            </a:r>
            <a:r>
              <a:rPr lang="en-US" sz="2800" b="1" i="1">
                <a:latin typeface="Times New Roman" pitchFamily="18" charset="0"/>
              </a:rPr>
              <a:t>пурина и тимина</a:t>
            </a:r>
            <a:r>
              <a:rPr lang="en-US" sz="2800" b="1">
                <a:latin typeface="Times New Roman" pitchFamily="18" charset="0"/>
              </a:rPr>
              <a:t>) неопходних за формирање нуклеопротеина, а тиме и  ДНК битне за нормалан раст.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Неопходни су за раст и сазревање еритроцита.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Постоје индиције да би могли да штите од појаве неких малигних болести (</a:t>
            </a:r>
            <a:r>
              <a:rPr lang="en-US" sz="2800" b="1" i="1">
                <a:latin typeface="Times New Roman" pitchFamily="18" charset="0"/>
              </a:rPr>
              <a:t>утерус, плућа, желудац, дебело црево</a:t>
            </a:r>
            <a:r>
              <a:rPr lang="en-US" sz="2800" b="1">
                <a:latin typeface="Times New Roman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2894132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Text Box 2"/>
          <p:cNvSpPr txBox="1">
            <a:spLocks noChangeArrowheads="1"/>
          </p:cNvSpPr>
          <p:nvPr/>
        </p:nvSpPr>
        <p:spPr bwMode="auto">
          <a:xfrm>
            <a:off x="762000" y="404664"/>
            <a:ext cx="7696200" cy="621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de-DE" sz="2800" b="1" dirty="0">
                <a:latin typeface="Times New Roman" pitchFamily="18" charset="0"/>
              </a:rPr>
              <a:t>Подела према </a:t>
            </a:r>
            <a:r>
              <a:rPr lang="de-DE" sz="2800" b="1" dirty="0" smtClean="0">
                <a:latin typeface="Times New Roman" pitchFamily="18" charset="0"/>
              </a:rPr>
              <a:t>растворљивости</a:t>
            </a:r>
            <a:r>
              <a:rPr lang="sr-Cyrl-RS" sz="2800" b="1" dirty="0" smtClean="0">
                <a:latin typeface="Times New Roman" pitchFamily="18" charset="0"/>
              </a:rPr>
              <a:t>:</a:t>
            </a:r>
            <a:r>
              <a:rPr lang="de-DE" sz="2800" b="1" dirty="0" smtClean="0">
                <a:latin typeface="Times New Roman" pitchFamily="18" charset="0"/>
              </a:rPr>
              <a:t> </a:t>
            </a:r>
            <a:endParaRPr lang="sr-Cyrl-RS" sz="2800" b="1" dirty="0" smtClean="0">
              <a:latin typeface="Times New Roman" pitchFamily="18" charset="0"/>
            </a:endParaRPr>
          </a:p>
          <a:p>
            <a:pPr algn="just"/>
            <a:r>
              <a:rPr lang="sr-Cyrl-RS" sz="2800" b="1" dirty="0" smtClean="0">
                <a:latin typeface="Times New Roman" pitchFamily="18" charset="0"/>
              </a:rPr>
              <a:t>1. растворљиви </a:t>
            </a:r>
            <a:r>
              <a:rPr lang="de-DE" sz="2800" b="1" dirty="0" smtClean="0">
                <a:latin typeface="Times New Roman" pitchFamily="18" charset="0"/>
              </a:rPr>
              <a:t>у </a:t>
            </a:r>
            <a:r>
              <a:rPr lang="de-DE" sz="2800" b="1" dirty="0">
                <a:latin typeface="Times New Roman" pitchFamily="18" charset="0"/>
              </a:rPr>
              <a:t>мастима </a:t>
            </a:r>
            <a:r>
              <a:rPr lang="sr-Cyrl-RS" sz="2800" b="1" dirty="0" smtClean="0">
                <a:latin typeface="Times New Roman" pitchFamily="18" charset="0"/>
              </a:rPr>
              <a:t> </a:t>
            </a:r>
            <a:r>
              <a:rPr lang="sr-Cyrl-RS" sz="2800" b="1" dirty="0">
                <a:latin typeface="Times New Roman" pitchFamily="18" charset="0"/>
              </a:rPr>
              <a:t>и </a:t>
            </a:r>
            <a:endParaRPr lang="sr-Cyrl-RS" sz="2800" b="1" dirty="0" smtClean="0">
              <a:latin typeface="Times New Roman" pitchFamily="18" charset="0"/>
            </a:endParaRPr>
          </a:p>
          <a:p>
            <a:pPr algn="just"/>
            <a:r>
              <a:rPr lang="sr-Cyrl-RS" sz="2800" b="1" dirty="0" smtClean="0">
                <a:latin typeface="Times New Roman" pitchFamily="18" charset="0"/>
              </a:rPr>
              <a:t>2. растворљиви </a:t>
            </a:r>
            <a:r>
              <a:rPr lang="sr-Cyrl-RS" sz="2800" b="1" dirty="0">
                <a:latin typeface="Times New Roman" pitchFamily="18" charset="0"/>
              </a:rPr>
              <a:t>у</a:t>
            </a:r>
            <a:r>
              <a:rPr lang="de-DE" sz="2800" b="1" dirty="0" smtClean="0">
                <a:latin typeface="Times New Roman" pitchFamily="18" charset="0"/>
              </a:rPr>
              <a:t> </a:t>
            </a:r>
            <a:r>
              <a:rPr lang="de-DE" sz="2800" b="1" dirty="0">
                <a:latin typeface="Times New Roman" pitchFamily="18" charset="0"/>
              </a:rPr>
              <a:t>води</a:t>
            </a:r>
            <a:r>
              <a:rPr lang="de-DE" sz="2400" b="1" dirty="0">
                <a:latin typeface="Times New Roman" pitchFamily="18" charset="0"/>
              </a:rPr>
              <a:t> </a:t>
            </a:r>
          </a:p>
          <a:p>
            <a:pPr algn="just"/>
            <a:endParaRPr lang="de-DE" sz="1400" b="1" dirty="0">
              <a:latin typeface="Times New Roman" pitchFamily="18" charset="0"/>
            </a:endParaRPr>
          </a:p>
          <a:p>
            <a:pPr algn="just"/>
            <a:r>
              <a:rPr lang="de-DE" sz="2800" b="1" dirty="0">
                <a:latin typeface="Times New Roman" pitchFamily="18" charset="0"/>
                <a:cs typeface="Times New Roman" pitchFamily="18" charset="0"/>
              </a:rPr>
              <a:t>1.	</a:t>
            </a:r>
            <a:r>
              <a:rPr lang="de-DE" sz="2800" b="1" dirty="0">
                <a:latin typeface="Times New Roman" pitchFamily="18" charset="0"/>
              </a:rPr>
              <a:t>ЛИПОСОЛУБИЛНИ</a:t>
            </a:r>
            <a:endParaRPr lang="de-DE" sz="2400" b="1" dirty="0">
              <a:latin typeface="Times New Roman" pitchFamily="18" charset="0"/>
            </a:endParaRPr>
          </a:p>
          <a:p>
            <a:pPr algn="just"/>
            <a:endParaRPr lang="de-DE" sz="1400" b="1" dirty="0">
              <a:latin typeface="Times New Roman" pitchFamily="18" charset="0"/>
            </a:endParaRPr>
          </a:p>
          <a:p>
            <a:pPr lvl="2" algn="just"/>
            <a:r>
              <a:rPr lang="de-DE" sz="2400" b="1" dirty="0">
                <a:latin typeface="Times New Roman" pitchFamily="18" charset="0"/>
              </a:rPr>
              <a:t>Витамини растворљиви у мастима. Њихове карактеристике и метаболизам везани су за метаболизам масти. Складиште се у организму. Главна улога им је у структурним функцијама.</a:t>
            </a:r>
          </a:p>
          <a:p>
            <a:pPr lvl="2" algn="just"/>
            <a:endParaRPr lang="de-DE" sz="1400" b="1" dirty="0">
              <a:latin typeface="Times New Roman" pitchFamily="18" charset="0"/>
            </a:endParaRPr>
          </a:p>
          <a:p>
            <a:pPr lvl="2" algn="just"/>
            <a:r>
              <a:rPr lang="de-DE" sz="2800" b="1" dirty="0">
                <a:latin typeface="Times New Roman" pitchFamily="18" charset="0"/>
              </a:rPr>
              <a:t>ЛИПОСОЛУБИЛНИ ВИТАМИНИ СУ</a:t>
            </a:r>
          </a:p>
          <a:p>
            <a:pPr lvl="2" algn="just"/>
            <a:endParaRPr lang="de-DE" sz="2400" b="1" dirty="0">
              <a:latin typeface="Times New Roman" pitchFamily="18" charset="0"/>
            </a:endParaRPr>
          </a:p>
          <a:p>
            <a:pPr lvl="3" algn="just"/>
            <a:r>
              <a:rPr lang="de-DE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 dirty="0">
                <a:latin typeface="Times New Roman" pitchFamily="18" charset="0"/>
              </a:rPr>
              <a:t>Витамин А</a:t>
            </a:r>
          </a:p>
          <a:p>
            <a:pPr lvl="3"/>
            <a:r>
              <a:rPr lang="de-DE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 dirty="0">
                <a:latin typeface="Times New Roman" pitchFamily="18" charset="0"/>
              </a:rPr>
              <a:t>Витамин </a:t>
            </a:r>
            <a:r>
              <a:rPr lang="de-DE" sz="2400" b="1" dirty="0" smtClean="0">
                <a:latin typeface="Times New Roman" pitchFamily="18" charset="0"/>
              </a:rPr>
              <a:t>D</a:t>
            </a:r>
            <a:endParaRPr lang="de-DE" sz="2400" b="1" dirty="0">
              <a:latin typeface="Times New Roman" pitchFamily="18" charset="0"/>
            </a:endParaRPr>
          </a:p>
          <a:p>
            <a:pPr lvl="3"/>
            <a:r>
              <a:rPr lang="de-DE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 dirty="0">
                <a:latin typeface="Times New Roman" pitchFamily="18" charset="0"/>
              </a:rPr>
              <a:t>Витамин Е</a:t>
            </a:r>
          </a:p>
          <a:p>
            <a:pPr lvl="3"/>
            <a:r>
              <a:rPr lang="de-DE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de-DE" sz="2400" b="1" dirty="0">
                <a:latin typeface="Times New Roman" pitchFamily="18" charset="0"/>
              </a:rPr>
              <a:t>Витамiн К</a:t>
            </a:r>
          </a:p>
        </p:txBody>
      </p:sp>
    </p:spTree>
    <p:extLst>
      <p:ext uri="{BB962C8B-B14F-4D97-AF65-F5344CB8AC3E}">
        <p14:creationId xmlns:p14="http://schemas.microsoft.com/office/powerpoint/2010/main" xmlns="" val="51242246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Text Box 2"/>
          <p:cNvSpPr txBox="1">
            <a:spLocks noChangeArrowheads="1"/>
          </p:cNvSpPr>
          <p:nvPr/>
        </p:nvSpPr>
        <p:spPr bwMode="auto">
          <a:xfrm>
            <a:off x="900113" y="1268413"/>
            <a:ext cx="7772400" cy="521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>
                <a:latin typeface="Times New Roman" pitchFamily="18" charset="0"/>
              </a:rPr>
              <a:t>ФОЛАТИ (</a:t>
            </a:r>
            <a:r>
              <a:rPr lang="en-US" sz="2800" b="1" i="1">
                <a:latin typeface="Times New Roman" pitchFamily="18" charset="0"/>
              </a:rPr>
              <a:t>ФОЛНА КИСЕЛИНА</a:t>
            </a:r>
            <a:r>
              <a:rPr lang="en-US" sz="2800" b="1">
                <a:latin typeface="Times New Roman" pitchFamily="18" charset="0"/>
              </a:rPr>
              <a:t>) - </a:t>
            </a:r>
            <a:r>
              <a:rPr lang="en-US" sz="2800" b="1" i="1">
                <a:latin typeface="Times New Roman" pitchFamily="18" charset="0"/>
              </a:rPr>
              <a:t>апсорпција и метаболизам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Апсорпција фолата је активан процес и одвија се у танком цреву. 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У циркулацији се налази у облику полиглутамата.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fr-FR" sz="2800" b="1">
                <a:latin typeface="Times New Roman" pitchFamily="18" charset="0"/>
              </a:rPr>
              <a:t>Складиште се у јетри.</a:t>
            </a:r>
          </a:p>
          <a:p>
            <a:pPr algn="just"/>
            <a:endParaRPr lang="fr-FR" sz="2800" b="1">
              <a:latin typeface="Times New Roman" pitchFamily="18" charset="0"/>
            </a:endParaRPr>
          </a:p>
          <a:p>
            <a:pPr algn="just"/>
            <a:r>
              <a:rPr lang="fr-FR" sz="2800" b="1">
                <a:latin typeface="Times New Roman" pitchFamily="18" charset="0"/>
              </a:rPr>
              <a:t>Излучују се фецесом и урином</a:t>
            </a:r>
            <a:r>
              <a:rPr lang="fr-FR" sz="2800" b="1">
                <a:solidFill>
                  <a:srgbClr val="FFFFCC"/>
                </a:solidFill>
                <a:latin typeface="Times New Roman" pitchFamily="18" charset="0"/>
              </a:rPr>
              <a:t>.</a:t>
            </a:r>
            <a:endParaRPr lang="en-US" sz="2800" b="1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384933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Text Box 2"/>
          <p:cNvSpPr txBox="1">
            <a:spLocks noChangeArrowheads="1"/>
          </p:cNvSpPr>
          <p:nvPr/>
        </p:nvSpPr>
        <p:spPr bwMode="auto">
          <a:xfrm>
            <a:off x="611188" y="1628775"/>
            <a:ext cx="7772400" cy="494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>
                <a:latin typeface="Times New Roman" pitchFamily="18" charset="0"/>
              </a:rPr>
              <a:t>ФОЛАТИ (</a:t>
            </a:r>
            <a:r>
              <a:rPr lang="en-US" sz="2800" b="1" i="1">
                <a:latin typeface="Times New Roman" pitchFamily="18" charset="0"/>
              </a:rPr>
              <a:t>ФОЛНА КИСЕЛИНА</a:t>
            </a:r>
            <a:r>
              <a:rPr lang="en-US" sz="2800" b="1">
                <a:latin typeface="Times New Roman" pitchFamily="18" charset="0"/>
              </a:rPr>
              <a:t>) - </a:t>
            </a:r>
            <a:r>
              <a:rPr lang="en-US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ГЛАВНИ ИЗВОР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lvl="2" algn="just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 i="1">
                <a:latin typeface="Times New Roman" pitchFamily="18" charset="0"/>
              </a:rPr>
              <a:t>намирнице </a:t>
            </a:r>
            <a:r>
              <a:rPr lang="fr-FR" sz="2800" b="1" i="1">
                <a:latin typeface="Times New Roman" pitchFamily="18" charset="0"/>
              </a:rPr>
              <a:t>животињског порекла</a:t>
            </a:r>
            <a:endParaRPr lang="fr-FR" sz="2800" b="1">
              <a:latin typeface="Times New Roman" pitchFamily="18" charset="0"/>
            </a:endParaRPr>
          </a:p>
          <a:p>
            <a:pPr lvl="3" algn="just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изнутрице</a:t>
            </a:r>
            <a:endParaRPr lang="en-US" sz="2800" b="1">
              <a:latin typeface="Times New Roman" pitchFamily="18" charset="0"/>
            </a:endParaRPr>
          </a:p>
          <a:p>
            <a:pPr algn="just"/>
            <a:endParaRPr lang="en-US" b="1">
              <a:latin typeface="Times New Roman" pitchFamily="18" charset="0"/>
            </a:endParaRPr>
          </a:p>
          <a:p>
            <a:pPr lvl="2" algn="just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i="1">
                <a:latin typeface="Times New Roman" pitchFamily="18" charset="0"/>
              </a:rPr>
              <a:t>намирнице биљног порекла</a:t>
            </a:r>
          </a:p>
          <a:p>
            <a:pPr lvl="3" algn="just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зелено поврће (</a:t>
            </a:r>
            <a:r>
              <a:rPr lang="fr-FR" sz="2400" b="1" i="1">
                <a:latin typeface="Times New Roman" pitchFamily="18" charset="0"/>
              </a:rPr>
              <a:t>спанаћ, кељ, купус</a:t>
            </a:r>
            <a:r>
              <a:rPr lang="fr-FR" sz="2400" b="1">
                <a:latin typeface="Times New Roman" pitchFamily="18" charset="0"/>
              </a:rPr>
              <a:t>)</a:t>
            </a:r>
          </a:p>
          <a:p>
            <a:pPr lvl="3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ораси</a:t>
            </a:r>
          </a:p>
          <a:p>
            <a:pPr lvl="3"/>
            <a:r>
              <a:rPr lang="fr-FR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>
                <a:latin typeface="Times New Roman" pitchFamily="18" charset="0"/>
              </a:rPr>
              <a:t>зрневље</a:t>
            </a:r>
          </a:p>
        </p:txBody>
      </p:sp>
    </p:spTree>
    <p:extLst>
      <p:ext uri="{BB962C8B-B14F-4D97-AF65-F5344CB8AC3E}">
        <p14:creationId xmlns:p14="http://schemas.microsoft.com/office/powerpoint/2010/main" xmlns="" val="251838018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Text Box 2"/>
          <p:cNvSpPr txBox="1">
            <a:spLocks noChangeArrowheads="1"/>
          </p:cNvSpPr>
          <p:nvPr/>
        </p:nvSpPr>
        <p:spPr bwMode="auto">
          <a:xfrm>
            <a:off x="684213" y="836712"/>
            <a:ext cx="7772400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000" b="1" dirty="0">
                <a:latin typeface="Times New Roman" pitchFamily="18" charset="0"/>
              </a:rPr>
              <a:t>ФОЛАТИ (</a:t>
            </a:r>
            <a:r>
              <a:rPr lang="en-US" sz="2000" b="1" i="1" dirty="0">
                <a:latin typeface="Times New Roman" pitchFamily="18" charset="0"/>
              </a:rPr>
              <a:t>ФОЛНА КИСЕЛИНА</a:t>
            </a:r>
            <a:r>
              <a:rPr lang="en-US" sz="2000" b="1" dirty="0">
                <a:latin typeface="Times New Roman" pitchFamily="18" charset="0"/>
              </a:rPr>
              <a:t>) - </a:t>
            </a:r>
            <a:r>
              <a:rPr lang="en-US" sz="2000" b="1" i="1" dirty="0" err="1">
                <a:latin typeface="Times New Roman" pitchFamily="18" charset="0"/>
              </a:rPr>
              <a:t>садржај</a:t>
            </a:r>
            <a:r>
              <a:rPr lang="en-US" sz="2000" b="1" i="1" dirty="0">
                <a:latin typeface="Times New Roman" pitchFamily="18" charset="0"/>
              </a:rPr>
              <a:t> у </a:t>
            </a:r>
            <a:r>
              <a:rPr lang="en-US" sz="2000" b="1" i="1" dirty="0" err="1">
                <a:latin typeface="Times New Roman" pitchFamily="18" charset="0"/>
              </a:rPr>
              <a:t>храни</a:t>
            </a:r>
            <a:r>
              <a:rPr lang="en-US" sz="2000" b="1" i="1" dirty="0">
                <a:latin typeface="Times New Roman" pitchFamily="18" charset="0"/>
              </a:rPr>
              <a:t> и </a:t>
            </a:r>
            <a:r>
              <a:rPr lang="en-US" sz="2000" b="1" i="1" dirty="0" err="1">
                <a:latin typeface="Times New Roman" pitchFamily="18" charset="0"/>
              </a:rPr>
              <a:t>препоручени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унос</a:t>
            </a:r>
            <a:endParaRPr lang="en-US" sz="2000" b="1" i="1" dirty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algn="just"/>
            <a:endParaRPr lang="fr-FR" sz="2000" b="1" dirty="0">
              <a:latin typeface="Times New Roman" pitchFamily="18" charset="0"/>
            </a:endParaRPr>
          </a:p>
          <a:p>
            <a:pPr algn="just"/>
            <a:r>
              <a:rPr lang="fr-FR" sz="2000" b="1" dirty="0" err="1">
                <a:latin typeface="Times New Roman" pitchFamily="18" charset="0"/>
              </a:rPr>
              <a:t>Искористљивост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фолата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зависи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од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врсте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намирница</a:t>
            </a:r>
            <a:r>
              <a:rPr lang="fr-FR" sz="2000" b="1" dirty="0">
                <a:latin typeface="Times New Roman" pitchFamily="18" charset="0"/>
              </a:rPr>
              <a:t>, </a:t>
            </a:r>
            <a:r>
              <a:rPr lang="fr-FR" sz="2000" b="1" dirty="0" err="1">
                <a:latin typeface="Times New Roman" pitchFamily="18" charset="0"/>
              </a:rPr>
              <a:t>односно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од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присуства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инхибирајућих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фактора</a:t>
            </a:r>
            <a:r>
              <a:rPr lang="fr-FR" sz="2000" b="1" dirty="0">
                <a:latin typeface="Times New Roman" pitchFamily="18" charset="0"/>
              </a:rPr>
              <a:t>. </a:t>
            </a:r>
          </a:p>
          <a:p>
            <a:pPr algn="just"/>
            <a:endParaRPr lang="fr-FR" sz="2000" b="1" dirty="0">
              <a:latin typeface="Times New Roman" pitchFamily="18" charset="0"/>
            </a:endParaRPr>
          </a:p>
          <a:p>
            <a:pPr algn="just"/>
            <a:endParaRPr lang="fr-FR" sz="2000" b="1" dirty="0">
              <a:latin typeface="Times New Roman" pitchFamily="18" charset="0"/>
            </a:endParaRPr>
          </a:p>
          <a:p>
            <a:pPr algn="just"/>
            <a:r>
              <a:rPr lang="fr-FR" sz="2000" b="1" dirty="0" err="1">
                <a:latin typeface="Times New Roman" pitchFamily="18" charset="0"/>
              </a:rPr>
              <a:t>Припрема</a:t>
            </a:r>
            <a:r>
              <a:rPr lang="fr-FR" sz="2000" b="1" dirty="0">
                <a:latin typeface="Times New Roman" pitchFamily="18" charset="0"/>
              </a:rPr>
              <a:t> и </a:t>
            </a:r>
            <a:r>
              <a:rPr lang="fr-FR" sz="2000" b="1" dirty="0" err="1">
                <a:latin typeface="Times New Roman" pitchFamily="18" charset="0"/>
              </a:rPr>
              <a:t>кување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намир</a:t>
            </a:r>
            <a:r>
              <a:rPr lang="sr-Cyrl-CS" sz="2000" b="1" dirty="0">
                <a:latin typeface="Times New Roman" pitchFamily="18" charset="0"/>
              </a:rPr>
              <a:t>ни</a:t>
            </a:r>
            <a:r>
              <a:rPr lang="fr-FR" sz="2000" b="1" dirty="0" err="1">
                <a:latin typeface="Times New Roman" pitchFamily="18" charset="0"/>
              </a:rPr>
              <a:t>цa</a:t>
            </a:r>
            <a:r>
              <a:rPr lang="fr-FR" sz="2000" b="1" dirty="0">
                <a:latin typeface="Times New Roman" pitchFamily="18" charset="0"/>
              </a:rPr>
              <a:t> </a:t>
            </a:r>
            <a:r>
              <a:rPr lang="fr-FR" sz="2000" b="1" dirty="0" err="1" smtClean="0">
                <a:latin typeface="Times New Roman" pitchFamily="18" charset="0"/>
              </a:rPr>
              <a:t>их</a:t>
            </a:r>
            <a:r>
              <a:rPr lang="fr-FR" sz="2000" b="1" dirty="0" smtClean="0">
                <a:latin typeface="Times New Roman" pitchFamily="18" charset="0"/>
              </a:rPr>
              <a:t> </a:t>
            </a:r>
            <a:r>
              <a:rPr lang="fr-FR" sz="2000" b="1" dirty="0" err="1">
                <a:latin typeface="Times New Roman" pitchFamily="18" charset="0"/>
              </a:rPr>
              <a:t>посебno</a:t>
            </a:r>
            <a:r>
              <a:rPr lang="fr-FR" sz="2000" b="1" dirty="0">
                <a:latin typeface="Times New Roman" pitchFamily="18" charset="0"/>
              </a:rPr>
              <a:t> у</a:t>
            </a:r>
            <a:r>
              <a:rPr lang="sr-Cyrl-CS" sz="2000" b="1" dirty="0">
                <a:latin typeface="Times New Roman" pitchFamily="18" charset="0"/>
              </a:rPr>
              <a:t>ни</a:t>
            </a:r>
            <a:r>
              <a:rPr lang="fr-FR" sz="2000" b="1" dirty="0" err="1" smtClean="0">
                <a:latin typeface="Times New Roman" pitchFamily="18" charset="0"/>
              </a:rPr>
              <a:t>штaвaј</a:t>
            </a:r>
            <a:r>
              <a:rPr lang="sr-Cyrl-RS" sz="2000" b="1" dirty="0" smtClean="0">
                <a:latin typeface="Times New Roman" pitchFamily="18" charset="0"/>
              </a:rPr>
              <a:t>у</a:t>
            </a:r>
            <a:r>
              <a:rPr lang="fr-FR" sz="2000" b="1" dirty="0" smtClean="0">
                <a:latin typeface="Times New Roman" pitchFamily="18" charset="0"/>
              </a:rPr>
              <a:t>. </a:t>
            </a:r>
            <a:endParaRPr lang="sr-Cyrl-RS" sz="2000" b="1" dirty="0" smtClean="0">
              <a:latin typeface="Times New Roman" pitchFamily="18" charset="0"/>
            </a:endParaRPr>
          </a:p>
          <a:p>
            <a:pPr algn="just"/>
            <a:r>
              <a:rPr lang="fr-FR" sz="2000" b="1" dirty="0">
                <a:latin typeface="Times New Roman" pitchFamily="18" charset="0"/>
              </a:rPr>
              <a:t>ДНЕВНЕ ПОТРЕБЕ </a:t>
            </a:r>
          </a:p>
          <a:p>
            <a:pPr algn="just"/>
            <a:endParaRPr lang="fr-FR" sz="2000" b="1" dirty="0">
              <a:latin typeface="Times New Roman" pitchFamily="18" charset="0"/>
            </a:endParaRPr>
          </a:p>
          <a:p>
            <a:pPr algn="just"/>
            <a:r>
              <a:rPr lang="fr-FR" sz="2000" b="1" dirty="0" err="1">
                <a:latin typeface="Times New Roman" pitchFamily="18" charset="0"/>
              </a:rPr>
              <a:t>Препоруке</a:t>
            </a:r>
            <a:r>
              <a:rPr lang="fr-FR" sz="2000" b="1" dirty="0">
                <a:latin typeface="Times New Roman" pitchFamily="18" charset="0"/>
              </a:rPr>
              <a:t> </a:t>
            </a:r>
          </a:p>
          <a:p>
            <a:pPr algn="just"/>
            <a:endParaRPr lang="en-US" sz="2000" b="1" dirty="0">
              <a:latin typeface="Times New Roman" pitchFamily="18" charset="0"/>
            </a:endParaRPr>
          </a:p>
          <a:p>
            <a:pPr lvl="2" algn="just"/>
            <a:r>
              <a:rPr lang="en-US" sz="20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 dirty="0">
                <a:latin typeface="Times New Roman" pitchFamily="18" charset="0"/>
              </a:rPr>
              <a:t>150 </a:t>
            </a:r>
            <a:r>
              <a:rPr lang="en-US" sz="2000" b="1" dirty="0" err="1">
                <a:latin typeface="Times New Roman" pitchFamily="18" charset="0"/>
              </a:rPr>
              <a:t>до</a:t>
            </a:r>
            <a:r>
              <a:rPr lang="en-US" sz="2000" b="1" dirty="0">
                <a:latin typeface="Times New Roman" pitchFamily="18" charset="0"/>
              </a:rPr>
              <a:t> 200 </a:t>
            </a:r>
            <a:r>
              <a:rPr lang="en-US" sz="2000" b="1" dirty="0" err="1">
                <a:latin typeface="Times New Roman" pitchFamily="18" charset="0"/>
              </a:rPr>
              <a:t>μg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одрасли</a:t>
            </a:r>
            <a:endParaRPr lang="en-US" sz="2000" b="1" dirty="0">
              <a:latin typeface="Times New Roman" pitchFamily="18" charset="0"/>
            </a:endParaRPr>
          </a:p>
          <a:p>
            <a:pPr lvl="2" algn="just"/>
            <a:endParaRPr lang="en-US" sz="2000" b="1" dirty="0">
              <a:latin typeface="Times New Roman" pitchFamily="18" charset="0"/>
            </a:endParaRPr>
          </a:p>
          <a:p>
            <a:pPr lvl="2"/>
            <a:r>
              <a:rPr lang="en-US" sz="20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 dirty="0">
                <a:latin typeface="Times New Roman" pitchFamily="18" charset="0"/>
              </a:rPr>
              <a:t>300 </a:t>
            </a:r>
            <a:r>
              <a:rPr lang="en-US" sz="2000" b="1" dirty="0" err="1">
                <a:latin typeface="Times New Roman" pitchFamily="18" charset="0"/>
              </a:rPr>
              <a:t>до</a:t>
            </a:r>
            <a:r>
              <a:rPr lang="en-US" sz="2000" b="1" dirty="0">
                <a:latin typeface="Times New Roman" pitchFamily="18" charset="0"/>
              </a:rPr>
              <a:t> 400 </a:t>
            </a:r>
            <a:r>
              <a:rPr lang="en-US" sz="2000" b="1" dirty="0" err="1">
                <a:latin typeface="Times New Roman" pitchFamily="18" charset="0"/>
              </a:rPr>
              <a:t>μg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>
                <a:latin typeface="Times New Roman" pitchFamily="18" charset="0"/>
              </a:rPr>
              <a:t>труднице</a:t>
            </a:r>
            <a:r>
              <a:rPr lang="en-US" sz="2000" b="1" dirty="0">
                <a:latin typeface="Times New Roman" pitchFamily="18" charset="0"/>
              </a:rPr>
              <a:t> и </a:t>
            </a:r>
            <a:r>
              <a:rPr lang="en-US" sz="2000" b="1" dirty="0" err="1">
                <a:latin typeface="Times New Roman" pitchFamily="18" charset="0"/>
              </a:rPr>
              <a:t>дојиље</a:t>
            </a:r>
            <a:endParaRPr lang="en-US" sz="2000" b="1" dirty="0">
              <a:latin typeface="Times New Roman" pitchFamily="18" charset="0"/>
            </a:endParaRPr>
          </a:p>
          <a:p>
            <a:pPr algn="just"/>
            <a:endParaRPr lang="en-US" sz="20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511600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Text Box 2"/>
          <p:cNvSpPr txBox="1">
            <a:spLocks noChangeArrowheads="1"/>
          </p:cNvSpPr>
          <p:nvPr/>
        </p:nvSpPr>
        <p:spPr bwMode="auto">
          <a:xfrm>
            <a:off x="468313" y="1341438"/>
            <a:ext cx="7772400" cy="478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>
                <a:latin typeface="Times New Roman" pitchFamily="18" charset="0"/>
              </a:rPr>
              <a:t>ФОЛАТИ (</a:t>
            </a:r>
            <a:r>
              <a:rPr lang="en-US" sz="2800" b="1" i="1">
                <a:latin typeface="Times New Roman" pitchFamily="18" charset="0"/>
              </a:rPr>
              <a:t>ФОЛНА КИСЕЛИНА</a:t>
            </a:r>
            <a:r>
              <a:rPr lang="en-US" sz="2800" b="1">
                <a:latin typeface="Times New Roman" pitchFamily="18" charset="0"/>
              </a:rPr>
              <a:t>) И ЗДРАВЉЕ</a:t>
            </a:r>
          </a:p>
          <a:p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 i="1">
                <a:latin typeface="Times New Roman" pitchFamily="18" charset="0"/>
              </a:rPr>
              <a:t>Дефицит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Недостатак фолне киселине се најчешће јавља код трудница, превремено рођене деце и код старих особа. 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Знаци су: анемија, поремећај раста, развоја нервног система, дијареја, појава кардиоваскуларних болести и др</a:t>
            </a:r>
            <a:r>
              <a:rPr lang="sr-Cyrl-CS" sz="2800" b="1">
                <a:latin typeface="Times New Roman" pitchFamily="18" charset="0"/>
              </a:rPr>
              <a:t>.</a:t>
            </a:r>
            <a:endParaRPr lang="en-US" sz="2800" b="1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533806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Text Box 2"/>
          <p:cNvSpPr txBox="1">
            <a:spLocks noChangeArrowheads="1"/>
          </p:cNvSpPr>
          <p:nvPr/>
        </p:nvSpPr>
        <p:spPr bwMode="auto">
          <a:xfrm>
            <a:off x="762000" y="1341438"/>
            <a:ext cx="7772400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 dirty="0" smtClean="0">
                <a:latin typeface="Times New Roman" pitchFamily="18" charset="0"/>
              </a:rPr>
              <a:t>БИОТИН</a:t>
            </a:r>
            <a:r>
              <a:rPr lang="sr-Cyrl-RS" sz="2800" b="1" dirty="0" smtClean="0">
                <a:latin typeface="Times New Roman" pitchFamily="18" charset="0"/>
              </a:rPr>
              <a:t>, ВИТАМИН </a:t>
            </a:r>
            <a:r>
              <a:rPr lang="en-US" sz="2800" b="1" dirty="0" smtClean="0">
                <a:latin typeface="Times New Roman" pitchFamily="18" charset="0"/>
              </a:rPr>
              <a:t>B</a:t>
            </a:r>
            <a:r>
              <a:rPr lang="sr-Cyrl-RS" sz="2800" b="1" baseline="-25000" dirty="0">
                <a:latin typeface="Times New Roman" pitchFamily="18" charset="0"/>
              </a:rPr>
              <a:t>7</a:t>
            </a:r>
            <a:r>
              <a:rPr lang="en-US" sz="2800" b="1" dirty="0" smtClean="0">
                <a:latin typeface="Times New Roman" pitchFamily="18" charset="0"/>
              </a:rPr>
              <a:t>- </a:t>
            </a:r>
            <a:r>
              <a:rPr lang="en-US" sz="2800" b="1" dirty="0" err="1">
                <a:latin typeface="Times New Roman" pitchFamily="18" charset="0"/>
              </a:rPr>
              <a:t>з</a:t>
            </a:r>
            <a:r>
              <a:rPr lang="en-US" sz="2800" b="1" i="1" dirty="0" err="1">
                <a:latin typeface="Times New Roman" pitchFamily="18" charset="0"/>
              </a:rPr>
              <a:t>начај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улога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Главна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улога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биотина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као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коензима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неколико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ензима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i="1" dirty="0" err="1">
                <a:latin typeface="Times New Roman" pitchFamily="18" charset="0"/>
              </a:rPr>
              <a:t>пре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свега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карбоксилази</a:t>
            </a:r>
            <a:r>
              <a:rPr lang="en-US" sz="2800" b="1" dirty="0">
                <a:latin typeface="Times New Roman" pitchFamily="18" charset="0"/>
              </a:rPr>
              <a:t>) </a:t>
            </a:r>
            <a:r>
              <a:rPr lang="en-US" sz="2800" b="1" dirty="0" err="1">
                <a:latin typeface="Times New Roman" pitchFamily="18" charset="0"/>
              </a:rPr>
              <a:t>битних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синтезу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масних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киселина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гликонеогенезу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метаболизам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неких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аминокиселина</a:t>
            </a:r>
            <a:r>
              <a:rPr lang="en-US" sz="2800" b="1" dirty="0">
                <a:latin typeface="Times New Roman" pitchFamily="18" charset="0"/>
              </a:rPr>
              <a:t>.</a:t>
            </a:r>
          </a:p>
          <a:p>
            <a:endParaRPr lang="en-US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149634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Text Box 2"/>
          <p:cNvSpPr txBox="1">
            <a:spLocks noChangeArrowheads="1"/>
          </p:cNvSpPr>
          <p:nvPr/>
        </p:nvSpPr>
        <p:spPr bwMode="auto">
          <a:xfrm>
            <a:off x="755650" y="1268413"/>
            <a:ext cx="7772400" cy="478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>
                <a:latin typeface="Times New Roman" pitchFamily="18" charset="0"/>
              </a:rPr>
              <a:t>БИОТИН - </a:t>
            </a:r>
            <a:r>
              <a:rPr lang="en-US" sz="2800" b="1" i="1">
                <a:latin typeface="Times New Roman" pitchFamily="18" charset="0"/>
              </a:rPr>
              <a:t>апсорпција и метаболизам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nl-NL" sz="2800" b="1">
                <a:latin typeface="Times New Roman" pitchFamily="18" charset="0"/>
              </a:rPr>
              <a:t>Апсорпција биотина је у горњим деловима танког црева. Може се синтетисати у цревима (</a:t>
            </a:r>
            <a:r>
              <a:rPr lang="nl-NL" sz="2800" b="1" i="1">
                <a:latin typeface="Times New Roman" pitchFamily="18" charset="0"/>
              </a:rPr>
              <a:t>колико се на овај начин створеног биотина користи није познато!</a:t>
            </a:r>
            <a:r>
              <a:rPr lang="nl-NL" sz="2800" b="1">
                <a:latin typeface="Times New Roman" pitchFamily="18" charset="0"/>
              </a:rPr>
              <a:t>).</a:t>
            </a:r>
          </a:p>
          <a:p>
            <a:pPr algn="just"/>
            <a:endParaRPr lang="nl-NL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Смешта се у јетру, мишиће и бубреге.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Излучује се урином, а могуће је и фецесом</a:t>
            </a:r>
            <a:r>
              <a:rPr lang="en-US" sz="2800" b="1">
                <a:solidFill>
                  <a:srgbClr val="FFFFCC"/>
                </a:solidFill>
                <a:latin typeface="Times New Roman" pitchFamily="18" charset="0"/>
              </a:rPr>
              <a:t>.</a:t>
            </a:r>
          </a:p>
          <a:p>
            <a:pPr algn="just"/>
            <a:endParaRPr lang="en-US" sz="2800" b="1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485491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Text Box 2"/>
          <p:cNvSpPr txBox="1">
            <a:spLocks noChangeArrowheads="1"/>
          </p:cNvSpPr>
          <p:nvPr/>
        </p:nvSpPr>
        <p:spPr bwMode="auto">
          <a:xfrm>
            <a:off x="539750" y="1268413"/>
            <a:ext cx="7772400" cy="521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>
                <a:latin typeface="Times New Roman" pitchFamily="18" charset="0"/>
              </a:rPr>
              <a:t>БИОТИН - </a:t>
            </a:r>
            <a:r>
              <a:rPr lang="en-US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ГЛАВНИ ИЗВОР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lvl="2" algn="just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i="1">
                <a:latin typeface="Times New Roman" pitchFamily="18" charset="0"/>
              </a:rPr>
              <a:t>намирнице животињског порекла</a:t>
            </a:r>
            <a:endParaRPr lang="fr-FR" sz="2800" b="1">
              <a:latin typeface="Times New Roman" pitchFamily="18" charset="0"/>
            </a:endParaRPr>
          </a:p>
          <a:p>
            <a:pPr lvl="3" algn="just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>
                <a:latin typeface="Times New Roman" pitchFamily="18" charset="0"/>
              </a:rPr>
              <a:t>изнутрице</a:t>
            </a:r>
          </a:p>
          <a:p>
            <a:pPr lvl="3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>
                <a:latin typeface="Times New Roman" pitchFamily="18" charset="0"/>
              </a:rPr>
              <a:t>јаја кувана (</a:t>
            </a:r>
            <a:r>
              <a:rPr lang="fr-FR" sz="2800" b="1" i="1">
                <a:latin typeface="Times New Roman" pitchFamily="18" charset="0"/>
              </a:rPr>
              <a:t>жуманце</a:t>
            </a:r>
            <a:r>
              <a:rPr lang="fr-FR" sz="2800" b="1">
                <a:latin typeface="Times New Roman" pitchFamily="18" charset="0"/>
              </a:rPr>
              <a:t>)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lvl="2" algn="just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 i="1">
                <a:latin typeface="Times New Roman" pitchFamily="18" charset="0"/>
              </a:rPr>
              <a:t>намирнице биљног порекла</a:t>
            </a:r>
          </a:p>
          <a:p>
            <a:pPr lvl="3" algn="just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>
                <a:latin typeface="Times New Roman" pitchFamily="18" charset="0"/>
              </a:rPr>
              <a:t>цереалије</a:t>
            </a:r>
          </a:p>
          <a:p>
            <a:pPr lvl="3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>
                <a:latin typeface="Times New Roman" pitchFamily="18" charset="0"/>
              </a:rPr>
              <a:t>брашно од соје</a:t>
            </a:r>
          </a:p>
          <a:p>
            <a:pPr lvl="3"/>
            <a:r>
              <a:rPr lang="fr-FR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800" b="1">
                <a:latin typeface="Times New Roman" pitchFamily="18" charset="0"/>
              </a:rPr>
              <a:t>квасац</a:t>
            </a:r>
            <a:endParaRPr lang="en-US" sz="32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700446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Text Box 2"/>
          <p:cNvSpPr txBox="1">
            <a:spLocks noChangeArrowheads="1"/>
          </p:cNvSpPr>
          <p:nvPr/>
        </p:nvSpPr>
        <p:spPr bwMode="auto">
          <a:xfrm>
            <a:off x="762000" y="2084388"/>
            <a:ext cx="7772400" cy="393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r>
              <a:rPr lang="en-US" sz="2800" b="1">
                <a:latin typeface="Times New Roman" pitchFamily="18" charset="0"/>
              </a:rPr>
              <a:t>БИОТИН - </a:t>
            </a:r>
            <a:r>
              <a:rPr lang="en-US" sz="2800" b="1" i="1">
                <a:latin typeface="Times New Roman" pitchFamily="18" charset="0"/>
              </a:rPr>
              <a:t>садржај у храни и препоручени унос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ДНЕВНЕ ПОТРЕБЕ  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Препоруке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lvl="2" algn="just"/>
            <a:r>
              <a:rPr lang="en-US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800" b="1">
                <a:latin typeface="Times New Roman" pitchFamily="18" charset="0"/>
              </a:rPr>
              <a:t>30 дo 100 μg одрасли</a:t>
            </a:r>
          </a:p>
        </p:txBody>
      </p:sp>
    </p:spTree>
    <p:extLst>
      <p:ext uri="{BB962C8B-B14F-4D97-AF65-F5344CB8AC3E}">
        <p14:creationId xmlns:p14="http://schemas.microsoft.com/office/powerpoint/2010/main" xmlns="" val="275324123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Text Box 2"/>
          <p:cNvSpPr txBox="1">
            <a:spLocks noChangeArrowheads="1"/>
          </p:cNvSpPr>
          <p:nvPr/>
        </p:nvSpPr>
        <p:spPr bwMode="auto">
          <a:xfrm>
            <a:off x="762000" y="981075"/>
            <a:ext cx="7772400" cy="5755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dirty="0">
                <a:latin typeface="Times New Roman" pitchFamily="18" charset="0"/>
              </a:rPr>
              <a:t>ПАНТОТЕНСКА </a:t>
            </a:r>
            <a:r>
              <a:rPr lang="en-US" sz="2800" b="1" dirty="0" smtClean="0">
                <a:latin typeface="Times New Roman" pitchFamily="18" charset="0"/>
              </a:rPr>
              <a:t>КИСЕЛИНА</a:t>
            </a:r>
            <a:r>
              <a:rPr lang="sr-Cyrl-RS" sz="2800" b="1" dirty="0" smtClean="0">
                <a:latin typeface="Times New Roman" pitchFamily="18" charset="0"/>
              </a:rPr>
              <a:t>, ВИТАМИН </a:t>
            </a:r>
            <a:r>
              <a:rPr lang="en-US" sz="2800" b="1" dirty="0" smtClean="0">
                <a:latin typeface="Times New Roman" pitchFamily="18" charset="0"/>
              </a:rPr>
              <a:t>B</a:t>
            </a:r>
            <a:r>
              <a:rPr lang="sr-Cyrl-RS" sz="2800" b="1" baseline="-25000" dirty="0">
                <a:latin typeface="Times New Roman" pitchFamily="18" charset="0"/>
              </a:rPr>
              <a:t>5</a:t>
            </a:r>
            <a:r>
              <a:rPr lang="en-US" sz="2800" b="1" dirty="0" smtClean="0">
                <a:latin typeface="Times New Roman" pitchFamily="18" charset="0"/>
              </a:rPr>
              <a:t> </a:t>
            </a:r>
            <a:r>
              <a:rPr lang="en-US" sz="2800" b="1" dirty="0">
                <a:latin typeface="Times New Roman" pitchFamily="18" charset="0"/>
              </a:rPr>
              <a:t>- </a:t>
            </a:r>
            <a:r>
              <a:rPr lang="en-US" sz="2800" b="1" i="1" dirty="0" err="1">
                <a:latin typeface="Times New Roman" pitchFamily="18" charset="0"/>
              </a:rPr>
              <a:t>значај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улога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Главна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улога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пантотенске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киселине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као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конзим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ацетил</a:t>
            </a:r>
            <a:r>
              <a:rPr lang="en-US" sz="2800" b="1" dirty="0">
                <a:latin typeface="Times New Roman" pitchFamily="18" charset="0"/>
              </a:rPr>
              <a:t> CoA.</a:t>
            </a: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endParaRPr lang="en-US" sz="2800" b="1" dirty="0">
              <a:latin typeface="Times New Roman" pitchFamily="18" charset="0"/>
            </a:endParaRPr>
          </a:p>
          <a:p>
            <a:pPr algn="just"/>
            <a:r>
              <a:rPr lang="en-US" sz="2800" b="1" dirty="0" err="1">
                <a:latin typeface="Times New Roman" pitchFamily="18" charset="0"/>
              </a:rPr>
              <a:t>Битна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је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бројне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реакције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метаболизму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масти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угљених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хидрата</a:t>
            </a:r>
            <a:r>
              <a:rPr lang="en-US" sz="2800" b="1" dirty="0">
                <a:latin typeface="Times New Roman" pitchFamily="18" charset="0"/>
              </a:rPr>
              <a:t>, а </a:t>
            </a:r>
            <a:r>
              <a:rPr lang="en-US" sz="2800" b="1" dirty="0" err="1">
                <a:latin typeface="Times New Roman" pitchFamily="18" charset="0"/>
              </a:rPr>
              <a:t>пре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свега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за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синтезу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масних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киселина</a:t>
            </a:r>
            <a:r>
              <a:rPr lang="en-US" sz="2800" b="1" dirty="0">
                <a:latin typeface="Times New Roman" pitchFamily="18" charset="0"/>
              </a:rPr>
              <a:t>, </a:t>
            </a:r>
            <a:r>
              <a:rPr lang="en-US" sz="2800" b="1" dirty="0" err="1">
                <a:latin typeface="Times New Roman" pitchFamily="18" charset="0"/>
              </a:rPr>
              <a:t>стерола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стероидних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хормона</a:t>
            </a:r>
            <a:r>
              <a:rPr lang="en-US" sz="2800" b="1" dirty="0">
                <a:solidFill>
                  <a:srgbClr val="FFFFCC"/>
                </a:solidFill>
                <a:latin typeface="Times New Roman" pitchFamily="18" charset="0"/>
              </a:rPr>
              <a:t>.</a:t>
            </a:r>
          </a:p>
          <a:p>
            <a:pPr algn="just"/>
            <a:endParaRPr lang="en-US" sz="2800" b="1" dirty="0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227941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Text Box 2"/>
          <p:cNvSpPr txBox="1">
            <a:spLocks noChangeArrowheads="1"/>
          </p:cNvSpPr>
          <p:nvPr/>
        </p:nvSpPr>
        <p:spPr bwMode="auto">
          <a:xfrm>
            <a:off x="539750" y="1484313"/>
            <a:ext cx="77724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>
                <a:latin typeface="Times New Roman" pitchFamily="18" charset="0"/>
              </a:rPr>
              <a:t>ПАНТОТЕНСКА КИСЕЛИНА - </a:t>
            </a:r>
            <a:r>
              <a:rPr lang="en-US" sz="2800" b="1" i="1">
                <a:latin typeface="Times New Roman" pitchFamily="18" charset="0"/>
              </a:rPr>
              <a:t>апсорпција и метаболизам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Пантотенска киселина се апсорбује као део ацетил CoA, који се хидролизује у танком цреву, а затим ресинтетише у јетри.</a:t>
            </a: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endParaRPr lang="en-US" sz="2800" b="1">
              <a:latin typeface="Times New Roman" pitchFamily="18" charset="0"/>
            </a:endParaRPr>
          </a:p>
          <a:p>
            <a:pPr algn="just"/>
            <a:r>
              <a:rPr lang="en-US" sz="2800" b="1">
                <a:latin typeface="Times New Roman" pitchFamily="18" charset="0"/>
              </a:rPr>
              <a:t>Излучује се урином</a:t>
            </a:r>
            <a:r>
              <a:rPr lang="en-US" sz="2800" b="1">
                <a:solidFill>
                  <a:srgbClr val="FFFFCC"/>
                </a:solidFill>
                <a:latin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779216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Text Box 2"/>
          <p:cNvSpPr txBox="1">
            <a:spLocks noChangeArrowheads="1"/>
          </p:cNvSpPr>
          <p:nvPr/>
        </p:nvSpPr>
        <p:spPr bwMode="auto">
          <a:xfrm>
            <a:off x="827088" y="549275"/>
            <a:ext cx="7696200" cy="464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/>
            <a:endParaRPr lang="de-DE" sz="2400" b="1" dirty="0">
              <a:latin typeface="Times New Roman" pitchFamily="18" charset="0"/>
            </a:endParaRPr>
          </a:p>
          <a:p>
            <a:pPr algn="just"/>
            <a:r>
              <a:rPr lang="de-DE" sz="2800" b="1" dirty="0">
                <a:latin typeface="Times New Roman" pitchFamily="18" charset="0"/>
                <a:cs typeface="Times New Roman" pitchFamily="18" charset="0"/>
              </a:rPr>
              <a:t>2.	</a:t>
            </a:r>
            <a:r>
              <a:rPr lang="de-DE" sz="2800" b="1" dirty="0">
                <a:latin typeface="Times New Roman" pitchFamily="18" charset="0"/>
              </a:rPr>
              <a:t>ХИДРОСОЛУБИЛНИ</a:t>
            </a:r>
            <a:endParaRPr lang="de-DE" sz="2400" b="1" dirty="0">
              <a:latin typeface="Times New Roman" pitchFamily="18" charset="0"/>
            </a:endParaRPr>
          </a:p>
          <a:p>
            <a:pPr algn="just"/>
            <a:endParaRPr lang="de-DE" sz="2400" b="1" dirty="0">
              <a:latin typeface="Times New Roman" pitchFamily="18" charset="0"/>
            </a:endParaRPr>
          </a:p>
          <a:p>
            <a:pPr lvl="2" algn="just"/>
            <a:r>
              <a:rPr lang="fr-FR" sz="2400" b="1" dirty="0" err="1">
                <a:latin typeface="Times New Roman" pitchFamily="18" charset="0"/>
              </a:rPr>
              <a:t>Витамини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растворљиви</a:t>
            </a:r>
            <a:r>
              <a:rPr lang="fr-FR" sz="2400" b="1" dirty="0">
                <a:latin typeface="Times New Roman" pitchFamily="18" charset="0"/>
              </a:rPr>
              <a:t> у </a:t>
            </a:r>
            <a:r>
              <a:rPr lang="fr-FR" sz="2400" b="1" dirty="0" err="1">
                <a:latin typeface="Times New Roman" pitchFamily="18" charset="0"/>
              </a:rPr>
              <a:t>води</a:t>
            </a:r>
            <a:r>
              <a:rPr lang="fr-FR" sz="2400" b="1" dirty="0">
                <a:latin typeface="Times New Roman" pitchFamily="18" charset="0"/>
              </a:rPr>
              <a:t>. </a:t>
            </a:r>
            <a:r>
              <a:rPr lang="fr-FR" sz="2400" b="1" dirty="0" err="1">
                <a:latin typeface="Times New Roman" pitchFamily="18" charset="0"/>
              </a:rPr>
              <a:t>Не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могу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складиштити</a:t>
            </a:r>
            <a:r>
              <a:rPr lang="fr-FR" sz="2400" b="1" dirty="0">
                <a:latin typeface="Times New Roman" pitchFamily="18" charset="0"/>
              </a:rPr>
              <a:t> у </a:t>
            </a:r>
            <a:r>
              <a:rPr lang="fr-FR" sz="2400" b="1" dirty="0" err="1">
                <a:latin typeface="Times New Roman" pitchFamily="18" charset="0"/>
              </a:rPr>
              <a:t>организму</a:t>
            </a:r>
            <a:r>
              <a:rPr lang="fr-FR" sz="2400" b="1" dirty="0">
                <a:latin typeface="Times New Roman" pitchFamily="18" charset="0"/>
              </a:rPr>
              <a:t>. </a:t>
            </a:r>
            <a:r>
              <a:rPr lang="fr-FR" sz="2400" b="1" dirty="0" err="1">
                <a:latin typeface="Times New Roman" pitchFamily="18" charset="0"/>
              </a:rPr>
              <a:t>Излучују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помоћу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воде</a:t>
            </a:r>
            <a:r>
              <a:rPr lang="fr-FR" sz="2400" b="1" dirty="0">
                <a:latin typeface="Times New Roman" pitchFamily="18" charset="0"/>
              </a:rPr>
              <a:t>. </a:t>
            </a:r>
            <a:r>
              <a:rPr lang="fr-FR" sz="2400" b="1" dirty="0" err="1">
                <a:latin typeface="Times New Roman" pitchFamily="18" charset="0"/>
              </a:rPr>
              <a:t>Углавном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су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коензими</a:t>
            </a:r>
            <a:r>
              <a:rPr lang="fr-FR" sz="2400" b="1" dirty="0">
                <a:latin typeface="Times New Roman" pitchFamily="18" charset="0"/>
              </a:rPr>
              <a:t> у </a:t>
            </a:r>
            <a:r>
              <a:rPr lang="fr-FR" sz="2400" b="1" dirty="0" err="1">
                <a:latin typeface="Times New Roman" pitchFamily="18" charset="0"/>
              </a:rPr>
              <a:t>ћелијском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метаболизму</a:t>
            </a:r>
            <a:r>
              <a:rPr lang="fr-FR" sz="2400" b="1" dirty="0">
                <a:latin typeface="Times New Roman" pitchFamily="18" charset="0"/>
              </a:rPr>
              <a:t>.</a:t>
            </a:r>
          </a:p>
          <a:p>
            <a:pPr lvl="2" algn="just"/>
            <a:endParaRPr lang="fr-FR" sz="2400" b="1" dirty="0">
              <a:latin typeface="Times New Roman" pitchFamily="18" charset="0"/>
            </a:endParaRPr>
          </a:p>
          <a:p>
            <a:pPr lvl="2" algn="just"/>
            <a:r>
              <a:rPr lang="fr-FR" sz="2800" b="1" dirty="0">
                <a:latin typeface="Times New Roman" pitchFamily="18" charset="0"/>
              </a:rPr>
              <a:t>ХИДРОСОЛУБИЛНИ ВИТАМИНИ СУ</a:t>
            </a:r>
            <a:endParaRPr lang="fr-FR" sz="2400" b="1" dirty="0">
              <a:latin typeface="Times New Roman" pitchFamily="18" charset="0"/>
            </a:endParaRPr>
          </a:p>
          <a:p>
            <a:pPr lvl="2" algn="just"/>
            <a:endParaRPr lang="fr-FR" sz="2400" b="1" dirty="0">
              <a:latin typeface="Times New Roman" pitchFamily="18" charset="0"/>
            </a:endParaRPr>
          </a:p>
          <a:p>
            <a:pPr lvl="2" algn="just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dirty="0" smtClean="0">
                <a:latin typeface="Times New Roman" pitchFamily="18" charset="0"/>
              </a:rPr>
              <a:t>C </a:t>
            </a:r>
            <a:r>
              <a:rPr lang="fr-FR" sz="2400" b="1" dirty="0" err="1">
                <a:latin typeface="Times New Roman" pitchFamily="18" charset="0"/>
              </a:rPr>
              <a:t>витамин</a:t>
            </a:r>
            <a:endParaRPr lang="fr-FR" sz="2400" b="1" dirty="0">
              <a:latin typeface="Times New Roman" pitchFamily="18" charset="0"/>
            </a:endParaRPr>
          </a:p>
          <a:p>
            <a:pPr lvl="2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dirty="0" err="1">
                <a:latin typeface="Times New Roman" pitchFamily="18" charset="0"/>
              </a:rPr>
              <a:t>Витамини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smtClean="0">
                <a:latin typeface="Times New Roman" pitchFamily="18" charset="0"/>
              </a:rPr>
              <a:t>B </a:t>
            </a:r>
            <a:r>
              <a:rPr lang="fr-FR" sz="2400" b="1" dirty="0" err="1">
                <a:latin typeface="Times New Roman" pitchFamily="18" charset="0"/>
              </a:rPr>
              <a:t>групе</a:t>
            </a:r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3760761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Text Box 2"/>
          <p:cNvSpPr txBox="1">
            <a:spLocks noChangeArrowheads="1"/>
          </p:cNvSpPr>
          <p:nvPr/>
        </p:nvSpPr>
        <p:spPr bwMode="auto">
          <a:xfrm>
            <a:off x="0" y="260648"/>
            <a:ext cx="8820472" cy="655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800" b="1" dirty="0">
                <a:latin typeface="Times New Roman" pitchFamily="18" charset="0"/>
              </a:rPr>
              <a:t>ПАНТОТЕНСКА КИСЕЛИНА - </a:t>
            </a:r>
            <a:r>
              <a:rPr lang="en-US" sz="2800" b="1" i="1" dirty="0" err="1">
                <a:latin typeface="Times New Roman" pitchFamily="18" charset="0"/>
              </a:rPr>
              <a:t>садржај</a:t>
            </a:r>
            <a:r>
              <a:rPr lang="en-US" sz="2800" b="1" i="1" dirty="0">
                <a:latin typeface="Times New Roman" pitchFamily="18" charset="0"/>
              </a:rPr>
              <a:t> у </a:t>
            </a:r>
            <a:r>
              <a:rPr lang="en-US" sz="2800" b="1" i="1" dirty="0" err="1">
                <a:latin typeface="Times New Roman" pitchFamily="18" charset="0"/>
              </a:rPr>
              <a:t>храни</a:t>
            </a:r>
            <a:r>
              <a:rPr lang="en-US" sz="2800" b="1" i="1" dirty="0">
                <a:latin typeface="Times New Roman" pitchFamily="18" charset="0"/>
              </a:rPr>
              <a:t> и </a:t>
            </a:r>
            <a:r>
              <a:rPr lang="en-US" sz="2800" b="1" i="1" dirty="0" err="1">
                <a:latin typeface="Times New Roman" pitchFamily="18" charset="0"/>
              </a:rPr>
              <a:t>препоручени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унос</a:t>
            </a:r>
            <a:endParaRPr lang="en-US" sz="2800" b="1" i="1" dirty="0">
              <a:latin typeface="Times New Roman" pitchFamily="18" charset="0"/>
            </a:endParaRP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algn="just"/>
            <a:r>
              <a:rPr lang="en-US" sz="2400" b="1" dirty="0">
                <a:latin typeface="Times New Roman" pitchFamily="18" charset="0"/>
              </a:rPr>
              <a:t>ГЛАВНИ ИЗВОР</a:t>
            </a: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lvl="2" algn="just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i="1" dirty="0" err="1">
                <a:latin typeface="Times New Roman" pitchFamily="18" charset="0"/>
              </a:rPr>
              <a:t>намирнице</a:t>
            </a:r>
            <a:r>
              <a:rPr lang="fr-FR" sz="2400" b="1" i="1" dirty="0">
                <a:latin typeface="Times New Roman" pitchFamily="18" charset="0"/>
              </a:rPr>
              <a:t> </a:t>
            </a:r>
            <a:r>
              <a:rPr lang="fr-FR" sz="2400" b="1" i="1" dirty="0" err="1">
                <a:latin typeface="Times New Roman" pitchFamily="18" charset="0"/>
              </a:rPr>
              <a:t>животињског</a:t>
            </a:r>
            <a:r>
              <a:rPr lang="fr-FR" sz="2400" b="1" i="1" dirty="0">
                <a:latin typeface="Times New Roman" pitchFamily="18" charset="0"/>
              </a:rPr>
              <a:t> </a:t>
            </a:r>
            <a:r>
              <a:rPr lang="fr-FR" sz="2400" b="1" i="1" dirty="0" err="1">
                <a:latin typeface="Times New Roman" pitchFamily="18" charset="0"/>
              </a:rPr>
              <a:t>порекла</a:t>
            </a:r>
            <a:endParaRPr lang="fr-FR" sz="2400" b="1" i="1" dirty="0">
              <a:latin typeface="Times New Roman" pitchFamily="18" charset="0"/>
            </a:endParaRPr>
          </a:p>
          <a:p>
            <a:pPr lvl="3" algn="just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dirty="0" err="1">
                <a:latin typeface="Times New Roman" pitchFamily="18" charset="0"/>
              </a:rPr>
              <a:t>месо</a:t>
            </a:r>
            <a:r>
              <a:rPr lang="fr-FR" sz="2400" b="1" dirty="0">
                <a:latin typeface="Times New Roman" pitchFamily="18" charset="0"/>
              </a:rPr>
              <a:t>, </a:t>
            </a:r>
            <a:r>
              <a:rPr lang="fr-FR" sz="2400" b="1" dirty="0" err="1">
                <a:latin typeface="Times New Roman" pitchFamily="18" charset="0"/>
              </a:rPr>
              <a:t>риба</a:t>
            </a:r>
            <a:r>
              <a:rPr lang="fr-FR" sz="2400" b="1" dirty="0">
                <a:latin typeface="Times New Roman" pitchFamily="18" charset="0"/>
              </a:rPr>
              <a:t>, </a:t>
            </a:r>
            <a:r>
              <a:rPr lang="fr-FR" sz="2400" b="1" dirty="0" err="1">
                <a:latin typeface="Times New Roman" pitchFamily="18" charset="0"/>
              </a:rPr>
              <a:t>јаја</a:t>
            </a:r>
            <a:endParaRPr lang="fr-FR" sz="2400" b="1" dirty="0">
              <a:latin typeface="Times New Roman" pitchFamily="18" charset="0"/>
            </a:endParaRPr>
          </a:p>
          <a:p>
            <a:pPr lvl="3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dirty="0" err="1">
                <a:latin typeface="Times New Roman" pitchFamily="18" charset="0"/>
              </a:rPr>
              <a:t>изнутрице</a:t>
            </a:r>
            <a:endParaRPr lang="fr-FR" sz="2400" b="1" dirty="0">
              <a:latin typeface="Times New Roman" pitchFamily="18" charset="0"/>
            </a:endParaRPr>
          </a:p>
          <a:p>
            <a:pPr algn="just"/>
            <a:endParaRPr lang="en-US" sz="2400" b="1" dirty="0">
              <a:latin typeface="Times New Roman" pitchFamily="18" charset="0"/>
            </a:endParaRPr>
          </a:p>
          <a:p>
            <a:pPr lvl="2" algn="just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i="1" dirty="0" err="1">
                <a:latin typeface="Times New Roman" pitchFamily="18" charset="0"/>
              </a:rPr>
              <a:t>намирнице</a:t>
            </a:r>
            <a:r>
              <a:rPr lang="fr-FR" sz="2400" b="1" i="1" dirty="0">
                <a:latin typeface="Times New Roman" pitchFamily="18" charset="0"/>
              </a:rPr>
              <a:t> </a:t>
            </a:r>
            <a:r>
              <a:rPr lang="fr-FR" sz="2400" b="1" i="1" dirty="0" err="1">
                <a:latin typeface="Times New Roman" pitchFamily="18" charset="0"/>
              </a:rPr>
              <a:t>биљног</a:t>
            </a:r>
            <a:r>
              <a:rPr lang="fr-FR" sz="2400" b="1" i="1" dirty="0">
                <a:latin typeface="Times New Roman" pitchFamily="18" charset="0"/>
              </a:rPr>
              <a:t> </a:t>
            </a:r>
            <a:r>
              <a:rPr lang="fr-FR" sz="2400" b="1" i="1" dirty="0" err="1">
                <a:latin typeface="Times New Roman" pitchFamily="18" charset="0"/>
              </a:rPr>
              <a:t>порекла</a:t>
            </a:r>
            <a:endParaRPr lang="fr-FR" sz="2400" b="1" i="1" dirty="0">
              <a:latin typeface="Times New Roman" pitchFamily="18" charset="0"/>
            </a:endParaRPr>
          </a:p>
          <a:p>
            <a:pPr lvl="3" algn="just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dirty="0" err="1">
                <a:latin typeface="Times New Roman" pitchFamily="18" charset="0"/>
              </a:rPr>
              <a:t>интегралне</a:t>
            </a: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>
                <a:latin typeface="Times New Roman" pitchFamily="18" charset="0"/>
              </a:rPr>
              <a:t>житарице</a:t>
            </a:r>
            <a:endParaRPr lang="fr-FR" sz="2400" b="1" dirty="0">
              <a:latin typeface="Times New Roman" pitchFamily="18" charset="0"/>
            </a:endParaRPr>
          </a:p>
          <a:p>
            <a:pPr lvl="3"/>
            <a:r>
              <a:rPr lang="fr-FR" sz="24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fr-FR" sz="2400" b="1" dirty="0" err="1">
                <a:latin typeface="Times New Roman" pitchFamily="18" charset="0"/>
              </a:rPr>
              <a:t>легуминозе</a:t>
            </a:r>
            <a:r>
              <a:rPr lang="fr-FR" sz="2400" b="1" dirty="0">
                <a:latin typeface="Times New Roman" pitchFamily="18" charset="0"/>
              </a:rPr>
              <a:t> (</a:t>
            </a:r>
            <a:r>
              <a:rPr lang="fr-FR" sz="2400" b="1" dirty="0" err="1">
                <a:latin typeface="Times New Roman" pitchFamily="18" charset="0"/>
              </a:rPr>
              <a:t>пасуљ</a:t>
            </a:r>
            <a:r>
              <a:rPr lang="fr-FR" sz="2400" b="1" dirty="0">
                <a:latin typeface="Times New Roman" pitchFamily="18" charset="0"/>
              </a:rPr>
              <a:t>, </a:t>
            </a:r>
            <a:r>
              <a:rPr lang="fr-FR" sz="2400" b="1" dirty="0" err="1">
                <a:latin typeface="Times New Roman" pitchFamily="18" charset="0"/>
              </a:rPr>
              <a:t>грашак</a:t>
            </a:r>
            <a:r>
              <a:rPr lang="fr-FR" sz="2400" b="1" dirty="0">
                <a:latin typeface="Times New Roman" pitchFamily="18" charset="0"/>
              </a:rPr>
              <a:t>, </a:t>
            </a:r>
            <a:r>
              <a:rPr lang="fr-FR" sz="2400" b="1" dirty="0" err="1">
                <a:latin typeface="Times New Roman" pitchFamily="18" charset="0"/>
              </a:rPr>
              <a:t>боранија</a:t>
            </a:r>
            <a:r>
              <a:rPr lang="fr-FR" sz="2400" b="1" dirty="0">
                <a:latin typeface="Times New Roman" pitchFamily="18" charset="0"/>
              </a:rPr>
              <a:t>)</a:t>
            </a:r>
          </a:p>
          <a:p>
            <a:pPr marL="1714500" lvl="3" indent="-342900">
              <a:buFont typeface="Symbol"/>
              <a:buChar char="·"/>
            </a:pPr>
            <a:r>
              <a:rPr lang="sr-Cyrl-CS" sz="2400" b="1" dirty="0" smtClean="0">
                <a:latin typeface="Times New Roman" pitchFamily="18" charset="0"/>
              </a:rPr>
              <a:t>К</a:t>
            </a:r>
            <a:r>
              <a:rPr lang="fr-FR" sz="2400" b="1" dirty="0" err="1" smtClean="0">
                <a:latin typeface="Times New Roman" pitchFamily="18" charset="0"/>
              </a:rPr>
              <a:t>васац</a:t>
            </a:r>
            <a:endParaRPr lang="sr-Cyrl-RS" sz="2400" b="1" dirty="0" smtClean="0">
              <a:latin typeface="Times New Roman" pitchFamily="18" charset="0"/>
            </a:endParaRPr>
          </a:p>
          <a:p>
            <a:pPr algn="just"/>
            <a:r>
              <a:rPr lang="en-US" sz="2400" b="1" dirty="0">
                <a:latin typeface="Times New Roman" pitchFamily="18" charset="0"/>
              </a:rPr>
              <a:t>ДНЕВНЕ ПОТРЕБЕ </a:t>
            </a:r>
          </a:p>
          <a:p>
            <a:pPr algn="just"/>
            <a:r>
              <a:rPr lang="en-US" sz="2400" b="1" dirty="0" err="1" smtClean="0">
                <a:latin typeface="Times New Roman" pitchFamily="18" charset="0"/>
              </a:rPr>
              <a:t>Препоруке</a:t>
            </a:r>
            <a:endParaRPr lang="en-US" sz="2400" b="1" dirty="0">
              <a:latin typeface="Times New Roman" pitchFamily="18" charset="0"/>
            </a:endParaRPr>
          </a:p>
          <a:p>
            <a:pPr lvl="2" algn="just"/>
            <a:r>
              <a:rPr lang="pl-PL" sz="2400" dirty="0" smtClean="0">
                <a:latin typeface="Symbol" pitchFamily="18" charset="2"/>
                <a:cs typeface="Times New Roman" pitchFamily="18" charset="0"/>
              </a:rPr>
              <a:t>·</a:t>
            </a:r>
            <a:r>
              <a:rPr lang="pl-PL" sz="2400" dirty="0">
                <a:latin typeface="Symbol" pitchFamily="18" charset="2"/>
                <a:cs typeface="Times New Roman" pitchFamily="18" charset="0"/>
              </a:rPr>
              <a:t>	</a:t>
            </a:r>
            <a:r>
              <a:rPr lang="pl-PL" sz="2400" b="1" dirty="0">
                <a:latin typeface="Times New Roman" pitchFamily="18" charset="0"/>
              </a:rPr>
              <a:t>3 до 7 </a:t>
            </a:r>
            <a:r>
              <a:rPr lang="en-US" sz="2400" b="1" dirty="0">
                <a:latin typeface="Times New Roman" pitchFamily="18" charset="0"/>
              </a:rPr>
              <a:t>mg</a:t>
            </a:r>
            <a:r>
              <a:rPr lang="pl-PL" sz="2400" b="1" dirty="0">
                <a:latin typeface="Times New Roman" pitchFamily="18" charset="0"/>
              </a:rPr>
              <a:t> одрасли, труднице, дојиље и деца</a:t>
            </a:r>
            <a:endParaRPr lang="en-US" sz="2400" b="1" dirty="0">
              <a:latin typeface="Times New Roman" pitchFamily="18" charset="0"/>
            </a:endParaRPr>
          </a:p>
          <a:p>
            <a:pPr marL="1828800" lvl="3" indent="-457200">
              <a:buFont typeface="Symbol"/>
              <a:buChar char="·"/>
            </a:pPr>
            <a:endParaRPr lang="en-US" sz="28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732972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8892480" cy="7063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1900" dirty="0"/>
              <a:t>Одређивање водорастворних </a:t>
            </a:r>
            <a:r>
              <a:rPr lang="sr-Latn-RS" sz="1900" dirty="0" smtClean="0"/>
              <a:t>витамина</a:t>
            </a:r>
            <a:r>
              <a:rPr lang="sr-Cyrl-RS" sz="1900" dirty="0" smtClean="0"/>
              <a:t> </a:t>
            </a:r>
            <a:r>
              <a:rPr lang="sr-Latn-RS" sz="1900" dirty="0" smtClean="0"/>
              <a:t>у </a:t>
            </a:r>
            <a:r>
              <a:rPr lang="sr-Latn-RS" sz="1900" dirty="0"/>
              <a:t>дијететским суплементима и прехрамбеним производима, течном </a:t>
            </a:r>
            <a:r>
              <a:rPr lang="sr-Latn-RS" sz="1900" dirty="0" smtClean="0"/>
              <a:t>хроматографијом</a:t>
            </a:r>
            <a:endParaRPr lang="sr-Latn-RS" sz="1900" dirty="0"/>
          </a:p>
          <a:p>
            <a:r>
              <a:rPr lang="sr-Latn-RS" sz="1900" dirty="0"/>
              <a:t>Одмерити одговарајућу количину узорка, 1 грам, на аналитичкој ваги у чашу од 50 мл и додати 30 мл воде, предходно загрејане до температуре од 50°C, снажно промућкати, допунити нормални суд до 100 мл водом и наставити хомогенизацију на ултразвучном купатилу. </a:t>
            </a:r>
          </a:p>
          <a:p>
            <a:r>
              <a:rPr lang="sr-Latn-RS" sz="1900" dirty="0"/>
              <a:t>Идентификовати витамине на хроматограму узорка поређењем ретенционих времена и UV спектара са ретенционим временима и UV спектрима калибрационих стандарда. </a:t>
            </a:r>
          </a:p>
          <a:p>
            <a:r>
              <a:rPr lang="sr-Latn-RS" sz="1900" dirty="0"/>
              <a:t>Израчунавање концентрације витамина коришћењем калибрационе криве или поређењем са површинама пикова у узорку у односу на површину стандарда према </a:t>
            </a:r>
            <a:r>
              <a:rPr lang="sr-Latn-RS" sz="1900" dirty="0" smtClean="0"/>
              <a:t>једначини</a:t>
            </a:r>
            <a:r>
              <a:rPr lang="sr-Cyrl-RS" sz="1900" dirty="0" smtClean="0"/>
              <a:t>.</a:t>
            </a:r>
            <a:r>
              <a:rPr lang="sr-Latn-RS" sz="1900" dirty="0" smtClean="0"/>
              <a:t> </a:t>
            </a:r>
            <a:endParaRPr lang="sr-Latn-RS" sz="1900" dirty="0"/>
          </a:p>
          <a:p>
            <a:r>
              <a:rPr lang="sr-Latn-RS" sz="1900" dirty="0" smtClean="0"/>
              <a:t>Чиниоци </a:t>
            </a:r>
            <a:r>
              <a:rPr lang="sr-Latn-RS" sz="1900" dirty="0"/>
              <a:t>несигурности методе одређивање витамина растворених у води методом течне хроматографије су : </a:t>
            </a:r>
          </a:p>
          <a:p>
            <a:pPr lvl="0"/>
            <a:r>
              <a:rPr lang="sr-Latn-RS" sz="1900" dirty="0"/>
              <a:t>узорковање </a:t>
            </a:r>
          </a:p>
          <a:p>
            <a:pPr lvl="0"/>
            <a:r>
              <a:rPr lang="sr-Latn-RS" sz="1900" dirty="0"/>
              <a:t>чување и транспорт </a:t>
            </a:r>
          </a:p>
          <a:p>
            <a:pPr lvl="0"/>
            <a:r>
              <a:rPr lang="sr-Latn-RS" sz="1900" dirty="0"/>
              <a:t>припрема узорка </a:t>
            </a:r>
          </a:p>
          <a:p>
            <a:pPr lvl="0"/>
            <a:r>
              <a:rPr lang="sr-Latn-RS" sz="1900" dirty="0"/>
              <a:t>чистоћа реагенаса, </a:t>
            </a:r>
          </a:p>
          <a:p>
            <a:pPr lvl="0"/>
            <a:r>
              <a:rPr lang="sr-Latn-RS" sz="1900" dirty="0"/>
              <a:t>услови радне средине </a:t>
            </a:r>
          </a:p>
          <a:p>
            <a:pPr lvl="0"/>
            <a:r>
              <a:rPr lang="sr-Latn-RS" sz="1900" dirty="0"/>
              <a:t>утицај аналитичара </a:t>
            </a:r>
          </a:p>
          <a:p>
            <a:pPr lvl="0"/>
            <a:r>
              <a:rPr lang="sr-Latn-RS" sz="1900" dirty="0"/>
              <a:t>опрема </a:t>
            </a:r>
          </a:p>
          <a:p>
            <a:pPr lvl="0"/>
            <a:r>
              <a:rPr lang="sr-Latn-RS" sz="1900" dirty="0"/>
              <a:t>калибрација </a:t>
            </a:r>
          </a:p>
          <a:p>
            <a:pPr lvl="0"/>
            <a:r>
              <a:rPr lang="sr-Latn-RS" sz="1900" dirty="0" smtClean="0"/>
              <a:t>квантификација</a:t>
            </a:r>
            <a:endParaRPr lang="sr-Latn-RS" sz="1900" dirty="0"/>
          </a:p>
          <a:p>
            <a:r>
              <a:rPr lang="sr-Latn-RS" sz="16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3209833512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79388" y="1341438"/>
            <a:ext cx="87852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sr-Cyrl-CS" sz="3200" b="1">
                <a:latin typeface="Times New Roman" pitchFamily="18" charset="0"/>
              </a:rPr>
              <a:t>МИНЕРАЛНЕ</a:t>
            </a:r>
            <a:r>
              <a:rPr lang="en-US" sz="3200" b="1">
                <a:latin typeface="Times New Roman" pitchFamily="18" charset="0"/>
              </a:rPr>
              <a:t> </a:t>
            </a:r>
            <a:r>
              <a:rPr lang="sr-Cyrl-CS" sz="3200" b="1">
                <a:latin typeface="Times New Roman" pitchFamily="18" charset="0"/>
              </a:rPr>
              <a:t>МАТЕРИЈЕ</a:t>
            </a:r>
            <a:r>
              <a:rPr lang="en-US" sz="3200" b="1">
                <a:latin typeface="Times New Roman" pitchFamily="18" charset="0"/>
              </a:rPr>
              <a:t>-</a:t>
            </a:r>
            <a:r>
              <a:rPr lang="sr-Cyrl-CS" sz="3200" b="1">
                <a:latin typeface="Times New Roman" pitchFamily="18" charset="0"/>
              </a:rPr>
              <a:t>ДЕФИНИЦИЈА</a:t>
            </a:r>
            <a:endParaRPr lang="en-US" sz="3200" b="1">
              <a:latin typeface="Times New Roman" pitchFamily="18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762000" y="2576513"/>
            <a:ext cx="7620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sr-Cyrl-CS" sz="3200" b="1" dirty="0">
                <a:latin typeface="Times New Roman" pitchFamily="18" charset="0"/>
              </a:rPr>
              <a:t>МИНЕРАЛНЕ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sr-Cyrl-CS" sz="3200" b="1" dirty="0">
                <a:latin typeface="Times New Roman" pitchFamily="18" charset="0"/>
              </a:rPr>
              <a:t>МАТЕРИЈЕ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sr-Cyrl-RS" sz="3200" b="1" dirty="0" smtClean="0">
                <a:latin typeface="Times New Roman" pitchFamily="18" charset="0"/>
              </a:rPr>
              <a:t>-90  у природи</a:t>
            </a:r>
            <a:endParaRPr lang="en-US" sz="3200" b="1" dirty="0">
              <a:latin typeface="Times New Roman" pitchFamily="18" charset="0"/>
            </a:endParaRPr>
          </a:p>
          <a:p>
            <a:pPr algn="just" eaLnBrk="0" hangingPunct="0"/>
            <a:endParaRPr lang="en-US" sz="3200" b="1" dirty="0">
              <a:latin typeface="Times New Roman" pitchFamily="18" charset="0"/>
            </a:endParaRPr>
          </a:p>
          <a:p>
            <a:pPr algn="just" eaLnBrk="0" hangingPunct="0"/>
            <a:r>
              <a:rPr lang="sr-Cyrl-CS" sz="3200" b="1" dirty="0">
                <a:latin typeface="Times New Roman" pitchFamily="18" charset="0"/>
              </a:rPr>
              <a:t>су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sr-Cyrl-CS" sz="3200" b="1" dirty="0">
                <a:latin typeface="Times New Roman" pitchFamily="18" charset="0"/>
              </a:rPr>
              <a:t>неоргански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sr-Cyrl-CS" sz="3200" b="1" dirty="0">
                <a:latin typeface="Times New Roman" pitchFamily="18" charset="0"/>
              </a:rPr>
              <a:t>елементи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sr-Cyrl-CS" sz="3200" b="1" dirty="0">
                <a:latin typeface="Times New Roman" pitchFamily="18" charset="0"/>
              </a:rPr>
              <a:t>широко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sr-Cyrl-CS" sz="3200" b="1" dirty="0">
                <a:latin typeface="Times New Roman" pitchFamily="18" charset="0"/>
              </a:rPr>
              <a:t>распрострањени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sr-Cyrl-CS" sz="3200" b="1" dirty="0">
                <a:latin typeface="Times New Roman" pitchFamily="18" charset="0"/>
              </a:rPr>
              <a:t>у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sr-Cyrl-CS" sz="3200" b="1" dirty="0">
                <a:latin typeface="Times New Roman" pitchFamily="18" charset="0"/>
              </a:rPr>
              <a:t>природи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sr-Cyrl-CS" sz="3200" b="1" dirty="0">
                <a:latin typeface="Times New Roman" pitchFamily="18" charset="0"/>
              </a:rPr>
              <a:t>где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sr-Cyrl-CS" sz="3200" b="1" dirty="0">
                <a:latin typeface="Times New Roman" pitchFamily="18" charset="0"/>
              </a:rPr>
              <a:t>се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sr-Cyrl-CS" sz="3200" b="1" dirty="0">
                <a:latin typeface="Times New Roman" pitchFamily="18" charset="0"/>
              </a:rPr>
              <a:t>налазе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sr-Cyrl-CS" sz="3200" b="1" dirty="0">
                <a:latin typeface="Times New Roman" pitchFamily="18" charset="0"/>
              </a:rPr>
              <a:t>у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sr-Cyrl-CS" sz="3200" b="1" dirty="0">
                <a:latin typeface="Times New Roman" pitchFamily="18" charset="0"/>
              </a:rPr>
              <a:t>елементарном</a:t>
            </a:r>
            <a:r>
              <a:rPr lang="en-US" sz="3200" b="1" dirty="0">
                <a:latin typeface="Times New Roman" pitchFamily="18" charset="0"/>
              </a:rPr>
              <a:t> </a:t>
            </a:r>
            <a:r>
              <a:rPr lang="sr-Cyrl-CS" sz="3200" b="1" dirty="0">
                <a:latin typeface="Times New Roman" pitchFamily="18" charset="0"/>
              </a:rPr>
              <a:t>облику</a:t>
            </a:r>
            <a:r>
              <a:rPr lang="en-US" sz="3200" b="1" dirty="0">
                <a:latin typeface="Times New Roman" pitchFamily="18" charset="0"/>
              </a:rPr>
              <a:t>.</a:t>
            </a:r>
          </a:p>
          <a:p>
            <a:pPr algn="just" eaLnBrk="0" hangingPunct="0"/>
            <a:endParaRPr lang="en-US" sz="3200" b="1" dirty="0">
              <a:latin typeface="Times New Roman" pitchFamily="18" charset="0"/>
            </a:endParaRPr>
          </a:p>
          <a:p>
            <a:pPr algn="just" eaLnBrk="0" hangingPunct="0"/>
            <a:r>
              <a:rPr lang="sr-Cyrl-CS" sz="2800" b="1" dirty="0">
                <a:latin typeface="Times New Roman" pitchFamily="18" charset="0"/>
              </a:rPr>
              <a:t>Отпорни</a:t>
            </a:r>
            <a:r>
              <a:rPr lang="nl-NL" sz="2800" b="1" dirty="0">
                <a:latin typeface="Times New Roman" pitchFamily="18" charset="0"/>
              </a:rPr>
              <a:t> </a:t>
            </a:r>
            <a:r>
              <a:rPr lang="sr-Cyrl-CS" sz="2800" b="1" dirty="0">
                <a:latin typeface="Times New Roman" pitchFamily="18" charset="0"/>
              </a:rPr>
              <a:t>су</a:t>
            </a:r>
            <a:r>
              <a:rPr lang="nl-NL" sz="2800" b="1" dirty="0">
                <a:latin typeface="Times New Roman" pitchFamily="18" charset="0"/>
              </a:rPr>
              <a:t> </a:t>
            </a:r>
            <a:r>
              <a:rPr lang="sr-Cyrl-CS" sz="2800" b="1" dirty="0">
                <a:latin typeface="Times New Roman" pitchFamily="18" charset="0"/>
              </a:rPr>
              <a:t>на</a:t>
            </a:r>
            <a:r>
              <a:rPr lang="nl-NL" sz="2800" b="1" dirty="0">
                <a:latin typeface="Times New Roman" pitchFamily="18" charset="0"/>
              </a:rPr>
              <a:t> </a:t>
            </a:r>
            <a:r>
              <a:rPr lang="sr-Cyrl-CS" sz="2800" b="1" dirty="0">
                <a:latin typeface="Times New Roman" pitchFamily="18" charset="0"/>
              </a:rPr>
              <a:t>температуру</a:t>
            </a:r>
            <a:r>
              <a:rPr lang="nl-NL" sz="2800" b="1" dirty="0">
                <a:latin typeface="Times New Roman" pitchFamily="18" charset="0"/>
              </a:rPr>
              <a:t> </a:t>
            </a:r>
            <a:r>
              <a:rPr lang="sr-Cyrl-CS" sz="2800" b="1" dirty="0">
                <a:latin typeface="Times New Roman" pitchFamily="18" charset="0"/>
              </a:rPr>
              <a:t>и</a:t>
            </a:r>
            <a:r>
              <a:rPr lang="nl-NL" sz="2800" b="1" dirty="0">
                <a:latin typeface="Times New Roman" pitchFamily="18" charset="0"/>
              </a:rPr>
              <a:t> </a:t>
            </a:r>
            <a:r>
              <a:rPr lang="sr-Cyrl-CS" sz="2800" b="1" dirty="0">
                <a:latin typeface="Times New Roman" pitchFamily="18" charset="0"/>
              </a:rPr>
              <a:t>утицај</a:t>
            </a:r>
            <a:r>
              <a:rPr lang="nl-NL" sz="2800" b="1" dirty="0">
                <a:latin typeface="Times New Roman" pitchFamily="18" charset="0"/>
              </a:rPr>
              <a:t> </a:t>
            </a:r>
            <a:r>
              <a:rPr lang="sr-Cyrl-CS" sz="2800" b="1" dirty="0">
                <a:latin typeface="Times New Roman" pitchFamily="18" charset="0"/>
              </a:rPr>
              <a:t>ваздуха</a:t>
            </a:r>
            <a:r>
              <a:rPr lang="nl-NL" sz="2800" b="1" dirty="0">
                <a:latin typeface="Times New Roman" pitchFamily="18" charset="0"/>
              </a:rPr>
              <a:t>!</a:t>
            </a:r>
            <a:endParaRPr lang="en-US" sz="36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252166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762000" y="2895600"/>
            <a:ext cx="7696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3200" b="1" dirty="0">
                <a:latin typeface="Times New Roman" pitchFamily="18" charset="0"/>
              </a:rPr>
              <a:t>МИНЕРАЛНЕ </a:t>
            </a:r>
            <a:r>
              <a:rPr lang="en-US" sz="3200" b="1" dirty="0" smtClean="0">
                <a:latin typeface="Times New Roman" pitchFamily="18" charset="0"/>
              </a:rPr>
              <a:t>МАТЕРИЈЕ</a:t>
            </a:r>
            <a:endParaRPr lang="en-US" sz="2800" b="1" dirty="0">
              <a:latin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4077072"/>
            <a:ext cx="69847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23 хемијска елемента-есенцијални животни значај</a:t>
            </a:r>
          </a:p>
          <a:p>
            <a:r>
              <a:rPr lang="sr-Cyrl-RS" dirty="0" smtClean="0"/>
              <a:t>Кисеоник</a:t>
            </a:r>
          </a:p>
          <a:p>
            <a:r>
              <a:rPr lang="sr-Cyrl-RS" dirty="0" smtClean="0"/>
              <a:t>Угљеник</a:t>
            </a:r>
          </a:p>
          <a:p>
            <a:r>
              <a:rPr lang="sr-Cyrl-RS" dirty="0" smtClean="0"/>
              <a:t>Водоник                 96% живе материје</a:t>
            </a:r>
          </a:p>
          <a:p>
            <a:r>
              <a:rPr lang="sr-Cyrl-RS" dirty="0" smtClean="0"/>
              <a:t>азот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2843808" y="4509120"/>
            <a:ext cx="144016" cy="9361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stCxn id="10242" idx="0"/>
          </p:cNvCxnSpPr>
          <p:nvPr/>
        </p:nvCxnSpPr>
        <p:spPr>
          <a:xfrm flipV="1">
            <a:off x="4610100" y="1916832"/>
            <a:ext cx="1258044" cy="9787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10242" idx="0"/>
          </p:cNvCxnSpPr>
          <p:nvPr/>
        </p:nvCxnSpPr>
        <p:spPr>
          <a:xfrm flipH="1" flipV="1">
            <a:off x="3275856" y="1844824"/>
            <a:ext cx="1334244" cy="10507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87624" y="1268760"/>
            <a:ext cx="1986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МАКРОЕЛЕМЕНТИ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940152" y="1700808"/>
            <a:ext cx="2001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МИКРОЕЛЕМЕНТИ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1841921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762000" y="1947863"/>
            <a:ext cx="7620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 i="1" dirty="0" err="1">
                <a:latin typeface="Times New Roman" pitchFamily="18" charset="0"/>
              </a:rPr>
              <a:t>Подела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према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количини</a:t>
            </a:r>
            <a:r>
              <a:rPr lang="en-US" sz="2800" b="1" i="1" dirty="0">
                <a:latin typeface="Times New Roman" pitchFamily="18" charset="0"/>
              </a:rPr>
              <a:t> у </a:t>
            </a:r>
            <a:r>
              <a:rPr lang="en-US" sz="2800" b="1" i="1" dirty="0" err="1">
                <a:latin typeface="Times New Roman" pitchFamily="18" charset="0"/>
              </a:rPr>
              <a:t>људском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организму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smtClean="0">
                <a:latin typeface="Times New Roman" pitchFamily="18" charset="0"/>
              </a:rPr>
              <a:t>– </a:t>
            </a:r>
            <a:r>
              <a:rPr lang="sr-Cyrl-RS" sz="2800" b="1" i="1" dirty="0" smtClean="0">
                <a:latin typeface="Times New Roman" pitchFamily="18" charset="0"/>
              </a:rPr>
              <a:t>1. </a:t>
            </a:r>
            <a:r>
              <a:rPr lang="en-US" sz="2800" b="1" i="1" dirty="0" err="1" smtClean="0">
                <a:latin typeface="Times New Roman" pitchFamily="18" charset="0"/>
              </a:rPr>
              <a:t>Главни</a:t>
            </a:r>
            <a:r>
              <a:rPr lang="en-US" sz="2800" b="1" i="1" dirty="0" smtClean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минерали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sz="2800" b="1" dirty="0">
              <a:latin typeface="Times New Roman" pitchFamily="18" charset="0"/>
            </a:endParaRPr>
          </a:p>
          <a:p>
            <a:pPr lvl="2" algn="just" eaLnBrk="0" hangingPunct="0"/>
            <a:endParaRPr lang="en-US" sz="2800" b="1" dirty="0">
              <a:latin typeface="Times New Roman" pitchFamily="18" charset="0"/>
            </a:endParaRPr>
          </a:p>
          <a:p>
            <a:pPr lvl="2" algn="just" eaLnBrk="0" hangingPunct="0"/>
            <a:r>
              <a:rPr lang="sr-Cyrl-CS" sz="2800" b="1" dirty="0">
                <a:latin typeface="Times New Roman" pitchFamily="18" charset="0"/>
              </a:rPr>
              <a:t>Калцијум</a:t>
            </a:r>
            <a:r>
              <a:rPr lang="en-US" sz="2800" b="1" dirty="0">
                <a:latin typeface="Times New Roman" pitchFamily="18" charset="0"/>
              </a:rPr>
              <a:t> (Ca)		</a:t>
            </a:r>
            <a:r>
              <a:rPr lang="sr-Cyrl-CS" sz="2800" b="1" dirty="0">
                <a:latin typeface="Times New Roman" pitchFamily="18" charset="0"/>
              </a:rPr>
              <a:t>Фосф</a:t>
            </a:r>
            <a:r>
              <a:rPr lang="en-US" sz="2800" b="1" dirty="0">
                <a:latin typeface="Times New Roman" pitchFamily="18" charset="0"/>
              </a:rPr>
              <a:t>o</a:t>
            </a:r>
            <a:r>
              <a:rPr lang="sr-Cyrl-CS" sz="2800" b="1" dirty="0">
                <a:latin typeface="Times New Roman" pitchFamily="18" charset="0"/>
              </a:rPr>
              <a:t>р</a:t>
            </a:r>
            <a:r>
              <a:rPr lang="en-US" sz="2800" b="1" dirty="0">
                <a:latin typeface="Times New Roman" pitchFamily="18" charset="0"/>
              </a:rPr>
              <a:t> (P)		</a:t>
            </a:r>
          </a:p>
          <a:p>
            <a:pPr lvl="2" algn="just" eaLnBrk="0" hangingPunct="0"/>
            <a:r>
              <a:rPr lang="sr-Cyrl-CS" sz="2800" b="1" dirty="0">
                <a:latin typeface="Times New Roman" pitchFamily="18" charset="0"/>
              </a:rPr>
              <a:t>Магнезијум</a:t>
            </a:r>
            <a:r>
              <a:rPr lang="en-US" sz="2800" b="1" dirty="0">
                <a:latin typeface="Times New Roman" pitchFamily="18" charset="0"/>
              </a:rPr>
              <a:t> (Mg)	</a:t>
            </a:r>
            <a:r>
              <a:rPr lang="sr-Cyrl-CS" sz="2800" b="1" dirty="0">
                <a:latin typeface="Times New Roman" pitchFamily="18" charset="0"/>
              </a:rPr>
              <a:t>Натријум</a:t>
            </a:r>
            <a:r>
              <a:rPr lang="en-US" sz="2800" b="1" dirty="0">
                <a:latin typeface="Times New Roman" pitchFamily="18" charset="0"/>
              </a:rPr>
              <a:t> (Na)	</a:t>
            </a:r>
          </a:p>
          <a:p>
            <a:pPr lvl="2" algn="just" eaLnBrk="0" hangingPunct="0"/>
            <a:r>
              <a:rPr lang="sr-Cyrl-CS" sz="2800" b="1" dirty="0">
                <a:latin typeface="Times New Roman" pitchFamily="18" charset="0"/>
              </a:rPr>
              <a:t>Калијум</a:t>
            </a:r>
            <a:r>
              <a:rPr lang="en-US" sz="2800" b="1" dirty="0">
                <a:latin typeface="Times New Roman" pitchFamily="18" charset="0"/>
              </a:rPr>
              <a:t> (K)		</a:t>
            </a:r>
            <a:r>
              <a:rPr lang="sr-Cyrl-CS" sz="2800" b="1" dirty="0">
                <a:latin typeface="Times New Roman" pitchFamily="18" charset="0"/>
              </a:rPr>
              <a:t>Хлор</a:t>
            </a:r>
            <a:r>
              <a:rPr lang="en-US" sz="2800" b="1" dirty="0">
                <a:latin typeface="Times New Roman" pitchFamily="18" charset="0"/>
              </a:rPr>
              <a:t> (</a:t>
            </a:r>
            <a:r>
              <a:rPr lang="en-US" sz="2800" b="1" dirty="0" err="1">
                <a:latin typeface="Times New Roman" pitchFamily="18" charset="0"/>
              </a:rPr>
              <a:t>Cl</a:t>
            </a:r>
            <a:r>
              <a:rPr lang="en-US" sz="2800" b="1" dirty="0">
                <a:latin typeface="Times New Roman" pitchFamily="18" charset="0"/>
              </a:rPr>
              <a:t>)</a:t>
            </a:r>
          </a:p>
          <a:p>
            <a:pPr lvl="2" algn="just" eaLnBrk="0" hangingPunct="0"/>
            <a:r>
              <a:rPr lang="sr-Cyrl-CS" sz="2800" b="1" dirty="0">
                <a:latin typeface="Times New Roman" pitchFamily="18" charset="0"/>
              </a:rPr>
              <a:t>Сумпор</a:t>
            </a:r>
            <a:r>
              <a:rPr lang="en-US" sz="2800" b="1" dirty="0">
                <a:latin typeface="Times New Roman" pitchFamily="18" charset="0"/>
              </a:rPr>
              <a:t> (S</a:t>
            </a:r>
            <a:r>
              <a:rPr lang="en-US" sz="2800" b="1" dirty="0" smtClean="0">
                <a:latin typeface="Times New Roman" pitchFamily="18" charset="0"/>
              </a:rPr>
              <a:t>)</a:t>
            </a:r>
            <a:endParaRPr lang="sr-Cyrl-RS" sz="2800" b="1" dirty="0" smtClean="0">
              <a:latin typeface="Times New Roman" pitchFamily="18" charset="0"/>
            </a:endParaRPr>
          </a:p>
          <a:p>
            <a:pPr lvl="2" algn="just" eaLnBrk="0" hangingPunct="0"/>
            <a:endParaRPr lang="sr-Cyrl-RS" sz="2800" b="1" dirty="0" smtClean="0">
              <a:latin typeface="Times New Roman" pitchFamily="18" charset="0"/>
            </a:endParaRPr>
          </a:p>
          <a:p>
            <a:pPr lvl="2" algn="just" eaLnBrk="0" hangingPunct="0"/>
            <a:r>
              <a:rPr lang="sr-Cyrl-RS" sz="2800" b="1" dirty="0" smtClean="0">
                <a:latin typeface="Times New Roman" pitchFamily="18" charset="0"/>
              </a:rPr>
              <a:t>2. Олигоелементи</a:t>
            </a:r>
            <a:endParaRPr lang="en-US" sz="36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911054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3"/>
          <p:cNvSpPr txBox="1">
            <a:spLocks noChangeArrowheads="1"/>
          </p:cNvSpPr>
          <p:nvPr/>
        </p:nvSpPr>
        <p:spPr bwMode="auto">
          <a:xfrm>
            <a:off x="762000" y="1947863"/>
            <a:ext cx="7913688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 i="1" dirty="0" err="1">
                <a:latin typeface="Times New Roman" pitchFamily="18" charset="0"/>
              </a:rPr>
              <a:t>Подела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према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количини</a:t>
            </a:r>
            <a:r>
              <a:rPr lang="en-US" sz="2800" b="1" i="1" dirty="0">
                <a:latin typeface="Times New Roman" pitchFamily="18" charset="0"/>
              </a:rPr>
              <a:t> у </a:t>
            </a:r>
            <a:r>
              <a:rPr lang="en-US" sz="2800" b="1" i="1" dirty="0" err="1">
                <a:latin typeface="Times New Roman" pitchFamily="18" charset="0"/>
              </a:rPr>
              <a:t>људском</a:t>
            </a:r>
            <a:r>
              <a:rPr lang="en-US" sz="2800" b="1" i="1" dirty="0">
                <a:latin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</a:rPr>
              <a:t>организму</a:t>
            </a:r>
            <a:r>
              <a:rPr lang="en-US" sz="2800" b="1" i="1" dirty="0">
                <a:latin typeface="Times New Roman" pitchFamily="18" charset="0"/>
              </a:rPr>
              <a:t> - </a:t>
            </a:r>
            <a:r>
              <a:rPr lang="en-US" sz="2800" b="1" i="1" dirty="0" err="1">
                <a:latin typeface="Times New Roman" pitchFamily="18" charset="0"/>
              </a:rPr>
              <a:t>Олигоелементи</a:t>
            </a:r>
            <a:endParaRPr lang="en-US" sz="2800" b="1" i="1" dirty="0">
              <a:latin typeface="Times New Roman" pitchFamily="18" charset="0"/>
            </a:endParaRP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lvl="2" algn="just" eaLnBrk="0" hangingPunct="0"/>
            <a:endParaRPr lang="en-US" sz="2000" b="1" dirty="0">
              <a:latin typeface="Times New Roman" pitchFamily="18" charset="0"/>
            </a:endParaRPr>
          </a:p>
          <a:p>
            <a:pPr lvl="2" algn="just" eaLnBrk="0" hangingPunct="0"/>
            <a:r>
              <a:rPr lang="en-US" sz="2800" b="1" dirty="0" err="1">
                <a:latin typeface="Times New Roman" pitchFamily="18" charset="0"/>
              </a:rPr>
              <a:t>Према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функцији</a:t>
            </a:r>
            <a:r>
              <a:rPr lang="en-US" sz="2800" b="1" dirty="0">
                <a:latin typeface="Times New Roman" pitchFamily="18" charset="0"/>
              </a:rPr>
              <a:t> у </a:t>
            </a:r>
            <a:r>
              <a:rPr lang="en-US" sz="2800" b="1" dirty="0" err="1">
                <a:latin typeface="Times New Roman" pitchFamily="18" charset="0"/>
              </a:rPr>
              <a:t>организму</a:t>
            </a:r>
            <a:r>
              <a:rPr lang="en-US" sz="2800" b="1" dirty="0">
                <a:latin typeface="Times New Roman" pitchFamily="18" charset="0"/>
              </a:rPr>
              <a:t> и </a:t>
            </a:r>
            <a:r>
              <a:rPr lang="en-US" sz="2800" b="1" dirty="0" err="1">
                <a:latin typeface="Times New Roman" pitchFamily="18" charset="0"/>
              </a:rPr>
              <a:t>потребама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могу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се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поделити</a:t>
            </a:r>
            <a:r>
              <a:rPr lang="en-US" sz="2800" b="1" dirty="0">
                <a:latin typeface="Times New Roman" pitchFamily="18" charset="0"/>
              </a:rPr>
              <a:t> </a:t>
            </a:r>
            <a:r>
              <a:rPr lang="en-US" sz="2800" b="1" dirty="0" err="1">
                <a:latin typeface="Times New Roman" pitchFamily="18" charset="0"/>
              </a:rPr>
              <a:t>на</a:t>
            </a:r>
            <a:r>
              <a:rPr lang="en-US" sz="2800" b="1" dirty="0">
                <a:latin typeface="Times New Roman" pitchFamily="18" charset="0"/>
              </a:rPr>
              <a:t>:</a:t>
            </a:r>
          </a:p>
          <a:p>
            <a:pPr lvl="2" algn="just" eaLnBrk="0" hangingPunct="0"/>
            <a:endParaRPr lang="en-US" b="1" dirty="0">
              <a:latin typeface="Times New Roman" pitchFamily="18" charset="0"/>
            </a:endParaRPr>
          </a:p>
          <a:p>
            <a:pPr lvl="3" algn="just" eaLnBrk="0" hangingPunct="0">
              <a:buFontTx/>
              <a:buChar char="•"/>
            </a:pPr>
            <a:r>
              <a:rPr lang="en-US" sz="2800" b="1" dirty="0" err="1">
                <a:solidFill>
                  <a:srgbClr val="0000CC"/>
                </a:solidFill>
                <a:latin typeface="Times New Roman" pitchFamily="18" charset="0"/>
              </a:rPr>
              <a:t>есенцијални</a:t>
            </a:r>
            <a:r>
              <a:rPr lang="en-US" sz="2800" b="1" dirty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0000CC"/>
                </a:solidFill>
                <a:latin typeface="Times New Roman" pitchFamily="18" charset="0"/>
              </a:rPr>
              <a:t>олигоелементи</a:t>
            </a:r>
            <a:r>
              <a:rPr lang="en-US" sz="2800" b="1" dirty="0">
                <a:solidFill>
                  <a:srgbClr val="0000CC"/>
                </a:solidFill>
                <a:latin typeface="Times New Roman" pitchFamily="18" charset="0"/>
              </a:rPr>
              <a:t> </a:t>
            </a:r>
          </a:p>
          <a:p>
            <a:pPr lvl="3" algn="just" eaLnBrk="0" hangingPunct="0">
              <a:buFontTx/>
              <a:buChar char="•"/>
            </a:pPr>
            <a:r>
              <a:rPr lang="en-US" sz="2800" b="1" dirty="0" err="1">
                <a:solidFill>
                  <a:srgbClr val="0000CC"/>
                </a:solidFill>
                <a:latin typeface="Times New Roman" pitchFamily="18" charset="0"/>
              </a:rPr>
              <a:t>олигоелементи</a:t>
            </a:r>
            <a:r>
              <a:rPr lang="en-US" sz="2800" b="1" dirty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0000CC"/>
                </a:solidFill>
                <a:latin typeface="Times New Roman" pitchFamily="18" charset="0"/>
              </a:rPr>
              <a:t>чија</a:t>
            </a:r>
            <a:r>
              <a:rPr lang="en-US" sz="2800" b="1" dirty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0000CC"/>
                </a:solidFill>
                <a:latin typeface="Times New Roman" pitchFamily="18" charset="0"/>
              </a:rPr>
              <a:t>есенцијалност</a:t>
            </a:r>
            <a:r>
              <a:rPr lang="en-US" sz="2800" b="1" dirty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0000CC"/>
                </a:solidFill>
                <a:latin typeface="Times New Roman" pitchFamily="18" charset="0"/>
              </a:rPr>
              <a:t>још</a:t>
            </a:r>
            <a:r>
              <a:rPr lang="en-US" sz="2800" b="1" dirty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0000CC"/>
                </a:solidFill>
                <a:latin typeface="Times New Roman" pitchFamily="18" charset="0"/>
              </a:rPr>
              <a:t>није</a:t>
            </a:r>
            <a:r>
              <a:rPr lang="en-US" sz="2800" b="1" dirty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0000CC"/>
                </a:solidFill>
                <a:latin typeface="Times New Roman" pitchFamily="18" charset="0"/>
              </a:rPr>
              <a:t>доказана</a:t>
            </a:r>
            <a:endParaRPr lang="en-US" sz="2400" b="1" dirty="0">
              <a:solidFill>
                <a:srgbClr val="0000CC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7282398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762000" y="2211388"/>
            <a:ext cx="74676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nl-NL" sz="3200" b="1" dirty="0">
                <a:latin typeface="Times New Roman" pitchFamily="18" charset="0"/>
              </a:rPr>
              <a:t>Главна улога минералних материја је</a:t>
            </a:r>
          </a:p>
          <a:p>
            <a:pPr algn="just" eaLnBrk="0" hangingPunct="0"/>
            <a:endParaRPr lang="nl-NL" sz="3200" b="1" dirty="0">
              <a:latin typeface="Times New Roman" pitchFamily="18" charset="0"/>
            </a:endParaRPr>
          </a:p>
          <a:p>
            <a:r>
              <a:rPr lang="sr-Cyrl-RS" dirty="0" smtClean="0"/>
              <a:t>ФИЗИОЛОШКО ОДРЖАВАЊЕ И ФУНКЦИОНИСАЊЕ СТРУКТУРНИХ СИСТЕМА ЋЕЛИЈЕ И ЦЕЛОГ ОРГАНИЗМА</a:t>
            </a:r>
          </a:p>
          <a:p>
            <a:endParaRPr lang="sr-Cyrl-RS" dirty="0" smtClean="0"/>
          </a:p>
          <a:p>
            <a:endParaRPr lang="sr-Cyrl-RS" dirty="0" smtClean="0"/>
          </a:p>
          <a:p>
            <a:r>
              <a:rPr lang="sr-Cyrl-RS" dirty="0" smtClean="0"/>
              <a:t>ГРАДИВНА</a:t>
            </a:r>
          </a:p>
          <a:p>
            <a:r>
              <a:rPr lang="sr-Cyrl-RS" dirty="0" smtClean="0"/>
              <a:t>РЕГУЛАТОРНА</a:t>
            </a:r>
          </a:p>
          <a:p>
            <a:endParaRPr lang="sr-Cyrl-RS" dirty="0" smtClean="0"/>
          </a:p>
          <a:p>
            <a:endParaRPr lang="sr-Cyrl-RS" dirty="0" smtClean="0"/>
          </a:p>
          <a:p>
            <a:r>
              <a:rPr lang="sr-Cyrl-RS" dirty="0" smtClean="0"/>
              <a:t>МЕТАБОЛИЧКА</a:t>
            </a:r>
          </a:p>
          <a:p>
            <a:r>
              <a:rPr lang="sr-Cyrl-RS" dirty="0" smtClean="0"/>
              <a:t>ЗАШТИТНА</a:t>
            </a:r>
            <a:endParaRPr lang="en-US" dirty="0" smtClean="0"/>
          </a:p>
          <a:p>
            <a:pPr algn="just" eaLnBrk="0" hangingPunct="0"/>
            <a:endParaRPr lang="nl-NL" sz="32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7923162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"/>
          <p:cNvSpPr txBox="1">
            <a:spLocks noChangeArrowheads="1"/>
          </p:cNvSpPr>
          <p:nvPr/>
        </p:nvSpPr>
        <p:spPr bwMode="auto">
          <a:xfrm>
            <a:off x="827088" y="1484313"/>
            <a:ext cx="7848600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nl-NL" sz="2400">
                <a:solidFill>
                  <a:srgbClr val="FFFFCC"/>
                </a:solidFill>
                <a:latin typeface="Symbol" pitchFamily="18" charset="2"/>
                <a:cs typeface="Times New Roman" pitchFamily="18" charset="0"/>
              </a:rPr>
              <a:t>·</a:t>
            </a:r>
            <a:r>
              <a:rPr lang="nl-NL" sz="2400" b="1" i="1">
                <a:solidFill>
                  <a:srgbClr val="0000CC"/>
                </a:solidFill>
                <a:latin typeface="Times New Roman" pitchFamily="18" charset="0"/>
              </a:rPr>
              <a:t>Градивна улога је у формирању:</a:t>
            </a:r>
          </a:p>
          <a:p>
            <a:pPr algn="just" eaLnBrk="0" hangingPunct="0"/>
            <a:endParaRPr lang="nl-NL" sz="1600" b="1" i="1">
              <a:solidFill>
                <a:srgbClr val="FFFFCC"/>
              </a:solidFill>
              <a:latin typeface="Times New Roman" pitchFamily="18" charset="0"/>
            </a:endParaRPr>
          </a:p>
          <a:p>
            <a:pPr lvl="1" algn="just" eaLnBrk="0" hangingPunct="0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коштаног ткива – калцијум и фосфор</a:t>
            </a:r>
          </a:p>
          <a:p>
            <a:pPr lvl="1" algn="just" eaLnBrk="0" hangingPunct="0"/>
            <a:endParaRPr lang="nl-NL" sz="1600" b="1">
              <a:latin typeface="Times New Roman" pitchFamily="18" charset="0"/>
            </a:endParaRPr>
          </a:p>
          <a:p>
            <a:pPr lvl="1" algn="just" eaLnBrk="0" hangingPunct="0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меких ткива (</a:t>
            </a:r>
            <a:r>
              <a:rPr lang="nl-NL" sz="2400" b="1" i="1">
                <a:latin typeface="Times New Roman" pitchFamily="18" charset="0"/>
              </a:rPr>
              <a:t>мишићи, нерви, жлездано ткиво</a:t>
            </a:r>
            <a:r>
              <a:rPr lang="nl-NL" sz="2400" b="1">
                <a:latin typeface="Times New Roman" pitchFamily="18" charset="0"/>
              </a:rPr>
              <a:t>)- све соли, а поготово фосфор, калијум, сумпор, хлор</a:t>
            </a:r>
          </a:p>
          <a:p>
            <a:pPr lvl="1" algn="just" eaLnBrk="0" hangingPunct="0"/>
            <a:endParaRPr lang="nl-NL" sz="1600" b="1">
              <a:latin typeface="Times New Roman" pitchFamily="18" charset="0"/>
            </a:endParaRPr>
          </a:p>
          <a:p>
            <a:pPr lvl="1" algn="just" eaLnBrk="0" hangingPunct="0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косе, ноктију, коже-фосфор</a:t>
            </a:r>
          </a:p>
          <a:p>
            <a:pPr lvl="1" algn="just" eaLnBrk="0" hangingPunct="0"/>
            <a:endParaRPr lang="nl-NL" sz="1600" b="1">
              <a:latin typeface="Times New Roman" pitchFamily="18" charset="0"/>
            </a:endParaRPr>
          </a:p>
          <a:p>
            <a:pPr lvl="1" algn="just" eaLnBrk="0" hangingPunct="0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крви-све соли поготово гвожђе, бакар</a:t>
            </a:r>
          </a:p>
          <a:p>
            <a:pPr lvl="1" algn="just" eaLnBrk="0" hangingPunct="0"/>
            <a:endParaRPr lang="nl-NL" sz="1600" b="1">
              <a:latin typeface="Times New Roman" pitchFamily="18" charset="0"/>
            </a:endParaRPr>
          </a:p>
          <a:p>
            <a:pPr lvl="1" algn="just" eaLnBrk="0" hangingPunct="0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жлездани секрет-хлориди у жичном соку, јод у хормонима штитасте жлезде, натријум у цревном соку, манган у жлездама са унутрашњим лучењем, цинк у ензимима</a:t>
            </a:r>
          </a:p>
        </p:txBody>
      </p:sp>
    </p:spTree>
    <p:extLst>
      <p:ext uri="{BB962C8B-B14F-4D97-AF65-F5344CB8AC3E}">
        <p14:creationId xmlns:p14="http://schemas.microsoft.com/office/powerpoint/2010/main" xmlns="" val="24544227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3"/>
          <p:cNvSpPr txBox="1">
            <a:spLocks noChangeArrowheads="1"/>
          </p:cNvSpPr>
          <p:nvPr/>
        </p:nvSpPr>
        <p:spPr bwMode="auto">
          <a:xfrm>
            <a:off x="179388" y="949325"/>
            <a:ext cx="8964612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nl-NL" sz="2400" b="1" i="1">
                <a:solidFill>
                  <a:srgbClr val="0000CC"/>
                </a:solidFill>
                <a:latin typeface="Times New Roman" pitchFamily="18" charset="0"/>
              </a:rPr>
              <a:t>Регулатора улога је у контроли:</a:t>
            </a:r>
          </a:p>
          <a:p>
            <a:pPr algn="just" eaLnBrk="0" hangingPunct="0"/>
            <a:endParaRPr lang="nl-NL" sz="1600" b="1" i="1">
              <a:solidFill>
                <a:srgbClr val="FFFFCC"/>
              </a:solidFill>
              <a:latin typeface="Times New Roman" pitchFamily="18" charset="0"/>
            </a:endParaRPr>
          </a:p>
          <a:p>
            <a:pPr lvl="1" algn="just" eaLnBrk="0" hangingPunct="0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притиска течности-све соли поготово натријум и калијум</a:t>
            </a:r>
          </a:p>
          <a:p>
            <a:pPr lvl="1" algn="just" eaLnBrk="0" hangingPunct="0"/>
            <a:endParaRPr lang="nl-NL" sz="1600" b="1">
              <a:latin typeface="Times New Roman" pitchFamily="18" charset="0"/>
            </a:endParaRPr>
          </a:p>
          <a:p>
            <a:pPr lvl="1" algn="just" eaLnBrk="0" hangingPunct="0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контракције и релаксације мишића-калцијум, калијум, натријум, фосфор, хлор</a:t>
            </a:r>
          </a:p>
          <a:p>
            <a:pPr lvl="1" algn="just" eaLnBrk="0" hangingPunct="0"/>
            <a:endParaRPr lang="nl-NL" sz="1600" b="1">
              <a:latin typeface="Times New Roman" pitchFamily="18" charset="0"/>
            </a:endParaRPr>
          </a:p>
          <a:p>
            <a:pPr lvl="1" algn="just" eaLnBrk="0" hangingPunct="0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нервног одговора-све соли са посебно значајним односом калцијума и натријума</a:t>
            </a:r>
          </a:p>
          <a:p>
            <a:pPr lvl="1" algn="just" eaLnBrk="0" hangingPunct="0"/>
            <a:endParaRPr lang="nl-NL" sz="1600" b="1">
              <a:latin typeface="Times New Roman" pitchFamily="18" charset="0"/>
            </a:endParaRPr>
          </a:p>
          <a:p>
            <a:pPr lvl="1" algn="just" eaLnBrk="0" hangingPunct="0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коагулације крви-калцијум</a:t>
            </a:r>
          </a:p>
          <a:p>
            <a:pPr lvl="1" algn="just" eaLnBrk="0" hangingPunct="0"/>
            <a:endParaRPr lang="nl-NL" sz="1400" b="1">
              <a:latin typeface="Times New Roman" pitchFamily="18" charset="0"/>
            </a:endParaRPr>
          </a:p>
          <a:p>
            <a:pPr lvl="1" algn="just" eaLnBrk="0" hangingPunct="0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400" b="1">
                <a:latin typeface="Times New Roman" pitchFamily="18" charset="0"/>
              </a:rPr>
              <a:t>оксигенације крви и ткива-гвожђе и јод</a:t>
            </a:r>
          </a:p>
          <a:p>
            <a:pPr lvl="1" algn="just" eaLnBrk="0" hangingPunct="0"/>
            <a:endParaRPr lang="en-US" sz="1600" b="1">
              <a:latin typeface="Times New Roman" pitchFamily="18" charset="0"/>
            </a:endParaRPr>
          </a:p>
          <a:p>
            <a:pPr lvl="1" algn="just" eaLnBrk="0" hangingPunct="0"/>
            <a:r>
              <a:rPr lang="en-US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en-US" sz="2400" b="1">
                <a:latin typeface="Times New Roman" pitchFamily="18" charset="0"/>
              </a:rPr>
              <a:t>ацидо-базне равнотеже-однос киселих (</a:t>
            </a:r>
            <a:r>
              <a:rPr lang="en-US" sz="2400" b="1" i="1">
                <a:latin typeface="Times New Roman" pitchFamily="18" charset="0"/>
              </a:rPr>
              <a:t>хлор, сумпор, фосфати</a:t>
            </a:r>
            <a:r>
              <a:rPr lang="en-US" sz="2400" b="1">
                <a:latin typeface="Times New Roman" pitchFamily="18" charset="0"/>
              </a:rPr>
              <a:t>) и базних компоненти (</a:t>
            </a:r>
            <a:r>
              <a:rPr lang="en-US" sz="2400" b="1" i="1">
                <a:latin typeface="Times New Roman" pitchFamily="18" charset="0"/>
              </a:rPr>
              <a:t>калцијум, натријум, калијум, магнезијум</a:t>
            </a:r>
            <a:r>
              <a:rPr lang="en-US" sz="2400" b="1">
                <a:solidFill>
                  <a:srgbClr val="FFFFCC"/>
                </a:solidFill>
                <a:latin typeface="Times New Roman" pitchFamily="18" charset="0"/>
              </a:rPr>
              <a:t>)</a:t>
            </a:r>
            <a:endParaRPr lang="en-US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097757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340768"/>
            <a:ext cx="7128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WHO</a:t>
            </a:r>
          </a:p>
          <a:p>
            <a:r>
              <a:rPr lang="en-US" sz="3200" b="1" dirty="0" smtClean="0"/>
              <a:t>FAO </a:t>
            </a:r>
            <a:r>
              <a:rPr lang="sr-Cyrl-RS" sz="3200" b="1" dirty="0" smtClean="0"/>
              <a:t>                     ПРЕПОРУКЕ</a:t>
            </a:r>
            <a:r>
              <a:rPr lang="en-US" sz="3200" b="1" dirty="0" smtClean="0"/>
              <a:t>                   </a:t>
            </a:r>
          </a:p>
          <a:p>
            <a:r>
              <a:rPr lang="en-US" sz="3200" b="1" dirty="0" smtClean="0"/>
              <a:t>EFSA</a:t>
            </a:r>
            <a:endParaRPr lang="en-US" sz="3200" b="1" dirty="0"/>
          </a:p>
        </p:txBody>
      </p:sp>
      <p:sp>
        <p:nvSpPr>
          <p:cNvPr id="3" name="Right Brace 2"/>
          <p:cNvSpPr/>
          <p:nvPr/>
        </p:nvSpPr>
        <p:spPr>
          <a:xfrm>
            <a:off x="3059832" y="1484784"/>
            <a:ext cx="648072" cy="122413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475656" y="4077072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3600" dirty="0" smtClean="0"/>
              <a:t>ДИЈЕТОТЕРАПИЈА</a:t>
            </a:r>
          </a:p>
          <a:p>
            <a:r>
              <a:rPr lang="sr-Cyrl-RS" sz="3600" dirty="0" smtClean="0"/>
              <a:t>ДИЈЕТОПРОФИЛАКСА</a:t>
            </a:r>
            <a:endParaRPr lang="en-US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80728"/>
            <a:ext cx="8136904" cy="4473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3200" dirty="0" smtClean="0"/>
              <a:t>Ознака витамина- латинично велико слово: А, С.... Са нумерацијом  </a:t>
            </a:r>
            <a:r>
              <a:rPr lang="en-US" sz="3200" dirty="0" smtClean="0"/>
              <a:t>D</a:t>
            </a:r>
            <a:r>
              <a:rPr lang="en-US" sz="3200" baseline="-25000" dirty="0" smtClean="0"/>
              <a:t>2 , </a:t>
            </a:r>
            <a:r>
              <a:rPr lang="en-US" sz="3200" dirty="0" smtClean="0"/>
              <a:t>D</a:t>
            </a:r>
            <a:r>
              <a:rPr lang="en-US" sz="3200" baseline="-25000" dirty="0" smtClean="0"/>
              <a:t>3 </a:t>
            </a:r>
            <a:r>
              <a:rPr lang="sr-Cyrl-RS" sz="3200" baseline="-25000" dirty="0" smtClean="0"/>
              <a:t>...</a:t>
            </a:r>
          </a:p>
          <a:p>
            <a:endParaRPr lang="sr-Cyrl-RS" sz="3200" baseline="-25000" dirty="0" smtClean="0"/>
          </a:p>
          <a:p>
            <a:endParaRPr lang="sr-Cyrl-RS" sz="3200" baseline="-25000" dirty="0" smtClean="0"/>
          </a:p>
          <a:p>
            <a:r>
              <a:rPr lang="sr-Cyrl-RS" sz="3200" dirty="0" smtClean="0"/>
              <a:t> хемијска и номенклатурна имена</a:t>
            </a:r>
          </a:p>
          <a:p>
            <a:endParaRPr lang="sr-Cyrl-RS" sz="3200" dirty="0" smtClean="0"/>
          </a:p>
          <a:p>
            <a:endParaRPr lang="sr-Cyrl-RS" sz="3200" dirty="0" smtClean="0"/>
          </a:p>
          <a:p>
            <a:r>
              <a:rPr lang="sr-Cyrl-RS" sz="3200" dirty="0" smtClean="0"/>
              <a:t>Непотпуна хемијска једињења- тиамин, ретинол, калциферол...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412776"/>
            <a:ext cx="66967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МЕЂУСОБНИ ОДНОСИ-ИНТЕРАКЦИЈЕ</a:t>
            </a:r>
          </a:p>
          <a:p>
            <a:r>
              <a:rPr lang="sr-Cyrl-RS" dirty="0" smtClean="0"/>
              <a:t>СТИМУЛАЦИЈА</a:t>
            </a:r>
          </a:p>
          <a:p>
            <a:r>
              <a:rPr lang="sr-Cyrl-RS" dirty="0" smtClean="0"/>
              <a:t>ИНХИБИЦИЈА</a:t>
            </a:r>
          </a:p>
          <a:p>
            <a:endParaRPr lang="sr-Cyrl-RS" dirty="0" smtClean="0"/>
          </a:p>
          <a:p>
            <a:r>
              <a:rPr lang="sr-Cyrl-RS" dirty="0" smtClean="0"/>
              <a:t>ПРЕКОМЕРНИ УНОС-АПСОРПЦИЈА, МЕТАБОЛИЗАМ И РАСПОЛОЖИВОСТ</a:t>
            </a:r>
          </a:p>
          <a:p>
            <a:r>
              <a:rPr lang="sr-Cyrl-RS" dirty="0" smtClean="0"/>
              <a:t>,,ЗАШТИТНИ ЕФЕКАТ,,</a:t>
            </a:r>
          </a:p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r>
              <a:rPr lang="sr-Cyrl-RS" dirty="0" smtClean="0"/>
              <a:t>БАКАР      ГВОЖЂЕ                    ХЕМОГЛОБИН           АНЕМИЈА</a:t>
            </a:r>
          </a:p>
          <a:p>
            <a:endParaRPr lang="sr-Cyrl-RS" dirty="0" smtClean="0"/>
          </a:p>
          <a:p>
            <a:endParaRPr lang="sr-Cyrl-RS" dirty="0" smtClean="0"/>
          </a:p>
          <a:p>
            <a:endParaRPr lang="sr-Cyrl-RS" dirty="0" smtClean="0"/>
          </a:p>
          <a:p>
            <a:r>
              <a:rPr lang="sr-Cyrl-RS" dirty="0" smtClean="0"/>
              <a:t> 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1763688" y="371703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907704" y="3717032"/>
            <a:ext cx="1192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ЦИНК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131840" y="371703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419872" y="3717032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БАКАР         ЛЕЧЕЊЕ Вилсонове болести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123728" y="443711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275856" y="458112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635896" y="4581128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652120" y="4365104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796136" y="4653136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164288" y="4365104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283968" y="3933056"/>
            <a:ext cx="2880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762000" y="2057400"/>
            <a:ext cx="8077200" cy="430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nl-NL" sz="2800" b="1" dirty="0">
                <a:latin typeface="Times New Roman" pitchFamily="18" charset="0"/>
              </a:rPr>
              <a:t>НАТРИЈУМ - значај</a:t>
            </a:r>
            <a:endParaRPr lang="nl-NL" sz="2400" b="1" i="1" dirty="0">
              <a:latin typeface="Times New Roman" pitchFamily="18" charset="0"/>
            </a:endParaRPr>
          </a:p>
          <a:p>
            <a:pPr algn="just" eaLnBrk="0" hangingPunct="0"/>
            <a:endParaRPr lang="nl-NL" sz="2400" b="1" dirty="0">
              <a:latin typeface="Times New Roman" pitchFamily="18" charset="0"/>
            </a:endParaRPr>
          </a:p>
          <a:p>
            <a:pPr algn="just" eaLnBrk="0" hangingPunct="0"/>
            <a:r>
              <a:rPr lang="nl-NL" sz="2800" b="1" dirty="0">
                <a:latin typeface="Times New Roman" pitchFamily="18" charset="0"/>
              </a:rPr>
              <a:t>Натријум је најзаступљенији катјон у екстраћелијској течности, док је његова количина у ћелији десет пута мања. </a:t>
            </a:r>
          </a:p>
          <a:p>
            <a:pPr algn="just" eaLnBrk="0" hangingPunct="0"/>
            <a:endParaRPr lang="nl-NL" sz="2800" b="1" dirty="0">
              <a:latin typeface="Times New Roman" pitchFamily="18" charset="0"/>
            </a:endParaRPr>
          </a:p>
          <a:p>
            <a:pPr algn="just" eaLnBrk="0" hangingPunct="0"/>
            <a:r>
              <a:rPr lang="nl-NL" sz="2800" b="1" dirty="0">
                <a:latin typeface="Times New Roman" pitchFamily="18" charset="0"/>
              </a:rPr>
              <a:t>Од око 120 </a:t>
            </a:r>
            <a:r>
              <a:rPr lang="nl-NL" sz="2800" b="1" dirty="0" smtClean="0">
                <a:latin typeface="Times New Roman" pitchFamily="18" charset="0"/>
              </a:rPr>
              <a:t>mg натријума</a:t>
            </a:r>
            <a:r>
              <a:rPr lang="nl-NL" sz="2800" b="1" dirty="0">
                <a:latin typeface="Times New Roman" pitchFamily="18" charset="0"/>
              </a:rPr>
              <a:t>, колико се налази у организму одрасле особе,  две трећине се налази у слободном-јонизованом облику, а једна трећина је у саставу неорганског дела скелета.</a:t>
            </a:r>
            <a:endParaRPr lang="en-US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628661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3"/>
          <p:cNvSpPr txBox="1">
            <a:spLocks noChangeArrowheads="1"/>
          </p:cNvSpPr>
          <p:nvPr/>
        </p:nvSpPr>
        <p:spPr bwMode="auto">
          <a:xfrm>
            <a:off x="762000" y="765175"/>
            <a:ext cx="8077200" cy="49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nl-NL" sz="2800" b="1">
                <a:latin typeface="Times New Roman" pitchFamily="18" charset="0"/>
              </a:rPr>
              <a:t>НАТРИЈУМ - улога</a:t>
            </a:r>
          </a:p>
          <a:p>
            <a:pPr algn="just" eaLnBrk="0" hangingPunct="0"/>
            <a:endParaRPr lang="nl-NL" sz="1600" b="1">
              <a:solidFill>
                <a:srgbClr val="FFFFCC"/>
              </a:solidFill>
              <a:latin typeface="Times New Roman" pitchFamily="18" charset="0"/>
            </a:endParaRPr>
          </a:p>
          <a:p>
            <a:pPr algn="just" eaLnBrk="0" hangingPunct="0"/>
            <a:r>
              <a:rPr lang="nl-NL" sz="2400" b="1">
                <a:latin typeface="Times New Roman" pitchFamily="18" charset="0"/>
              </a:rPr>
              <a:t>Главна улога натријума у организму је у:</a:t>
            </a:r>
          </a:p>
          <a:p>
            <a:pPr algn="just" eaLnBrk="0" hangingPunct="0"/>
            <a:endParaRPr lang="nl-NL" sz="1400" b="1">
              <a:latin typeface="Times New Roman" pitchFamily="18" charset="0"/>
            </a:endParaRPr>
          </a:p>
          <a:p>
            <a:pPr lvl="2" algn="just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контроли и одржавању запремине екстрацелуларне течности (</a:t>
            </a:r>
            <a:r>
              <a:rPr lang="nl-NL" sz="2400" b="1" i="1">
                <a:latin typeface="Times New Roman" pitchFamily="18" charset="0"/>
              </a:rPr>
              <a:t>промене концентрације натријума узрокују промене у запремини воде у организму</a:t>
            </a:r>
            <a:r>
              <a:rPr lang="nl-NL" sz="2400" b="1">
                <a:latin typeface="Times New Roman" pitchFamily="18" charset="0"/>
              </a:rPr>
              <a:t>)</a:t>
            </a:r>
          </a:p>
          <a:p>
            <a:pPr lvl="2" algn="just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одржавању нормалне подражљивости мембране мишића и нерава</a:t>
            </a:r>
          </a:p>
          <a:p>
            <a:pPr lvl="2" algn="just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одржавању ацидо-базне равнотеже (</a:t>
            </a:r>
            <a:r>
              <a:rPr lang="nl-NL" sz="2400" b="1" i="1">
                <a:latin typeface="Times New Roman" pitchFamily="18" charset="0"/>
              </a:rPr>
              <a:t>заједно са хлоридним и бикарбонатним јонима</a:t>
            </a:r>
            <a:r>
              <a:rPr lang="nl-NL" sz="2400" b="1">
                <a:latin typeface="Times New Roman" pitchFamily="18" charset="0"/>
              </a:rPr>
              <a:t>)</a:t>
            </a:r>
          </a:p>
          <a:p>
            <a:pPr lvl="2" algn="just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транспорту глукозе и аминокиселина кроз ћелијску мембрану (</a:t>
            </a:r>
            <a:r>
              <a:rPr lang="nl-NL" sz="2400" b="1" i="1">
                <a:latin typeface="Times New Roman" pitchFamily="18" charset="0"/>
              </a:rPr>
              <a:t>црева и бубрега</a:t>
            </a:r>
            <a:r>
              <a:rPr lang="nl-NL" sz="2400" b="1">
                <a:latin typeface="Times New Roman" pitchFamily="18" charset="0"/>
              </a:rPr>
              <a:t>)</a:t>
            </a:r>
            <a:endParaRPr lang="en-US" sz="24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350427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565402" y="116632"/>
            <a:ext cx="80772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nl-NL" sz="2000" b="1" dirty="0">
                <a:latin typeface="Times New Roman" pitchFamily="18" charset="0"/>
              </a:rPr>
              <a:t>НАТРИЈУМ-</a:t>
            </a:r>
            <a:r>
              <a:rPr lang="en-US" sz="2000" b="1" i="1" dirty="0" err="1">
                <a:latin typeface="Times New Roman" pitchFamily="18" charset="0"/>
              </a:rPr>
              <a:t>Биланс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натријума</a:t>
            </a:r>
            <a:r>
              <a:rPr lang="en-US" sz="2000" b="1" i="1" dirty="0">
                <a:latin typeface="Times New Roman" pitchFamily="18" charset="0"/>
              </a:rPr>
              <a:t> и </a:t>
            </a:r>
            <a:r>
              <a:rPr lang="en-US" sz="2000" b="1" i="1" dirty="0" err="1">
                <a:latin typeface="Times New Roman" pitchFamily="18" charset="0"/>
              </a:rPr>
              <a:t>потребан</a:t>
            </a:r>
            <a:r>
              <a:rPr lang="en-US" sz="2000" b="1" i="1" dirty="0">
                <a:latin typeface="Times New Roman" pitchFamily="18" charset="0"/>
              </a:rPr>
              <a:t> </a:t>
            </a:r>
            <a:r>
              <a:rPr lang="en-US" sz="2000" b="1" i="1" dirty="0" err="1">
                <a:latin typeface="Times New Roman" pitchFamily="18" charset="0"/>
              </a:rPr>
              <a:t>унос</a:t>
            </a:r>
            <a:endParaRPr lang="en-US" sz="2000" b="1" i="1" dirty="0">
              <a:latin typeface="Times New Roman" pitchFamily="18" charset="0"/>
            </a:endParaRPr>
          </a:p>
          <a:p>
            <a:pPr algn="just" eaLnBrk="0" hangingPunct="0"/>
            <a:endParaRPr lang="en-US" sz="2000" b="1" dirty="0">
              <a:latin typeface="Times New Roman" pitchFamily="18" charset="0"/>
            </a:endParaRPr>
          </a:p>
          <a:p>
            <a:pPr algn="just" eaLnBrk="0" hangingPunct="0"/>
            <a:endParaRPr lang="nl-NL" sz="2000" b="1" dirty="0">
              <a:latin typeface="Times New Roman" pitchFamily="18" charset="0"/>
            </a:endParaRPr>
          </a:p>
          <a:p>
            <a:pPr algn="just" eaLnBrk="0" hangingPunct="0"/>
            <a:r>
              <a:rPr lang="nl-NL" sz="2000" b="1" dirty="0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nl-NL" sz="2000" b="1" dirty="0">
              <a:latin typeface="Times New Roman" pitchFamily="18" charset="0"/>
            </a:endParaRPr>
          </a:p>
          <a:p>
            <a:pPr lvl="2" algn="just" eaLnBrk="0" hangingPunct="0"/>
            <a:r>
              <a:rPr lang="nl-NL" sz="2000" dirty="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000" b="1" i="1" dirty="0">
                <a:latin typeface="Times New Roman" pitchFamily="18" charset="0"/>
              </a:rPr>
              <a:t>Намирнице животињског порекла</a:t>
            </a:r>
          </a:p>
          <a:p>
            <a:pPr lvl="3" algn="just" eaLnBrk="0" hangingPunct="0"/>
            <a:r>
              <a:rPr lang="nl-NL" sz="20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000" b="1" dirty="0">
                <a:latin typeface="Times New Roman" pitchFamily="18" charset="0"/>
              </a:rPr>
              <a:t>месо, јаја</a:t>
            </a:r>
          </a:p>
          <a:p>
            <a:pPr lvl="3" algn="just" eaLnBrk="0" hangingPunct="0"/>
            <a:endParaRPr lang="nl-NL" sz="2000" b="1" dirty="0">
              <a:latin typeface="Times New Roman" pitchFamily="18" charset="0"/>
            </a:endParaRPr>
          </a:p>
          <a:p>
            <a:pPr lvl="3" eaLnBrk="0" hangingPunct="0"/>
            <a:r>
              <a:rPr lang="nl-NL" sz="20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000" b="1" dirty="0">
                <a:latin typeface="Times New Roman" pitchFamily="18" charset="0"/>
              </a:rPr>
              <a:t>млеко и млечни производи</a:t>
            </a:r>
          </a:p>
          <a:p>
            <a:pPr algn="just" eaLnBrk="0" hangingPunct="0"/>
            <a:endParaRPr lang="nl-NL" sz="2000" b="1" dirty="0">
              <a:latin typeface="Times New Roman" pitchFamily="18" charset="0"/>
            </a:endParaRPr>
          </a:p>
          <a:p>
            <a:pPr marL="1371600" lvl="2" indent="-457200" algn="just" eaLnBrk="0" hangingPunct="0">
              <a:buFont typeface="Symbol"/>
              <a:buChar char="·"/>
            </a:pPr>
            <a:r>
              <a:rPr lang="nl-NL" sz="2000" b="1" i="1" dirty="0" smtClean="0">
                <a:latin typeface="Times New Roman" pitchFamily="18" charset="0"/>
              </a:rPr>
              <a:t>Намирнице </a:t>
            </a:r>
            <a:r>
              <a:rPr lang="nl-NL" sz="2000" b="1" i="1" dirty="0">
                <a:latin typeface="Times New Roman" pitchFamily="18" charset="0"/>
              </a:rPr>
              <a:t>индустријског </a:t>
            </a:r>
            <a:r>
              <a:rPr lang="nl-NL" sz="2000" b="1" i="1" dirty="0" smtClean="0">
                <a:latin typeface="Times New Roman" pitchFamily="18" charset="0"/>
              </a:rPr>
              <a:t>порекла</a:t>
            </a:r>
            <a:endParaRPr lang="sr-Cyrl-RS" sz="2000" b="1" i="1" dirty="0" smtClean="0">
              <a:latin typeface="Times New Roman" pitchFamily="18" charset="0"/>
            </a:endParaRPr>
          </a:p>
          <a:p>
            <a:pPr lvl="3" algn="just" eaLnBrk="0" hangingPunct="0"/>
            <a:r>
              <a:rPr lang="nl-NL" sz="20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000" b="1" dirty="0">
                <a:latin typeface="Times New Roman" pitchFamily="18" charset="0"/>
              </a:rPr>
              <a:t>Кухињска со (</a:t>
            </a:r>
            <a:r>
              <a:rPr lang="nl-NL" sz="2000" b="1" i="1" dirty="0">
                <a:latin typeface="Times New Roman" pitchFamily="18" charset="0"/>
              </a:rPr>
              <a:t>додаје се за корекцију укуса</a:t>
            </a:r>
            <a:r>
              <a:rPr lang="nl-NL" sz="2000" b="1" dirty="0">
                <a:latin typeface="Times New Roman" pitchFamily="18" charset="0"/>
              </a:rPr>
              <a:t>)</a:t>
            </a:r>
          </a:p>
          <a:p>
            <a:pPr lvl="3" algn="just" eaLnBrk="0" hangingPunct="0"/>
            <a:endParaRPr lang="nl-NL" sz="2000" b="1" dirty="0">
              <a:latin typeface="Times New Roman" pitchFamily="18" charset="0"/>
            </a:endParaRPr>
          </a:p>
          <a:p>
            <a:pPr lvl="3" eaLnBrk="0" hangingPunct="0"/>
            <a:r>
              <a:rPr lang="de-DE" sz="20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de-DE" sz="2000" b="1" dirty="0">
                <a:latin typeface="Times New Roman" pitchFamily="18" charset="0"/>
              </a:rPr>
              <a:t>Намирнице којима је додата кухињска со као конзерванс</a:t>
            </a:r>
          </a:p>
          <a:p>
            <a:pPr lvl="3" eaLnBrk="0" hangingPunct="0"/>
            <a:endParaRPr lang="de-DE" sz="2000" b="1" dirty="0">
              <a:latin typeface="Times New Roman" pitchFamily="18" charset="0"/>
            </a:endParaRPr>
          </a:p>
          <a:p>
            <a:pPr lvl="3" eaLnBrk="0" hangingPunct="0"/>
            <a:r>
              <a:rPr lang="de-DE" sz="2000" dirty="0">
                <a:latin typeface="Wingdings" pitchFamily="2" charset="2"/>
                <a:cs typeface="Times New Roman" pitchFamily="18" charset="0"/>
              </a:rPr>
              <a:t>Ø	</a:t>
            </a:r>
            <a:r>
              <a:rPr lang="de-DE" sz="2000" b="1" dirty="0">
                <a:latin typeface="Times New Roman" pitchFamily="18" charset="0"/>
              </a:rPr>
              <a:t>Намирнице којима су додати натријум-бикарбонат, цитрат, глутамин</a:t>
            </a:r>
          </a:p>
          <a:p>
            <a:pPr marL="1371600" lvl="2" indent="-457200" algn="just" eaLnBrk="0" hangingPunct="0">
              <a:buFont typeface="Symbol"/>
              <a:buChar char="·"/>
            </a:pPr>
            <a:endParaRPr lang="nl-NL" sz="2000" b="1" i="1" dirty="0">
              <a:latin typeface="Times New Roman" pitchFamily="18" charset="0"/>
            </a:endParaRPr>
          </a:p>
          <a:p>
            <a:pPr algn="just" eaLnBrk="0" hangingPunct="0"/>
            <a:endParaRPr lang="nl-NL" sz="2000" b="1" dirty="0">
              <a:solidFill>
                <a:srgbClr val="FFFFCC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3586174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0" y="188640"/>
            <a:ext cx="9144000" cy="7078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0" hangingPunct="0"/>
            <a:r>
              <a:rPr lang="nl-NL" b="1" dirty="0">
                <a:latin typeface="Times New Roman" pitchFamily="18" charset="0"/>
              </a:rPr>
              <a:t>НАТРИЈУМ- ГЛАВНИ ИЗВОР</a:t>
            </a:r>
          </a:p>
          <a:p>
            <a:pPr lvl="2" algn="just" eaLnBrk="0" hangingPunct="0"/>
            <a:endParaRPr lang="nl-NL" dirty="0">
              <a:latin typeface="Symbol" pitchFamily="18" charset="2"/>
              <a:cs typeface="Times New Roman" pitchFamily="18" charset="0"/>
            </a:endParaRPr>
          </a:p>
          <a:p>
            <a:pPr algn="just" eaLnBrk="0" hangingPunct="0"/>
            <a:r>
              <a:rPr lang="de-DE" b="1" dirty="0" smtClean="0">
                <a:latin typeface="Times New Roman" pitchFamily="18" charset="0"/>
              </a:rPr>
              <a:t>Натријум </a:t>
            </a:r>
            <a:r>
              <a:rPr lang="de-DE" b="1" dirty="0">
                <a:latin typeface="Times New Roman" pitchFamily="18" charset="0"/>
              </a:rPr>
              <a:t>се скоро потпуно апсорбује из дигестивног тракта. </a:t>
            </a: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algn="just" eaLnBrk="0" hangingPunct="0"/>
            <a:r>
              <a:rPr lang="en-US" b="1" dirty="0" err="1">
                <a:latin typeface="Times New Roman" pitchFamily="18" charset="0"/>
              </a:rPr>
              <a:t>Излучује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углавном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урином</a:t>
            </a:r>
            <a:r>
              <a:rPr lang="en-US" b="1" dirty="0">
                <a:latin typeface="Times New Roman" pitchFamily="18" charset="0"/>
              </a:rPr>
              <a:t>, а </a:t>
            </a:r>
            <a:r>
              <a:rPr lang="en-US" b="1" dirty="0" err="1">
                <a:latin typeface="Times New Roman" pitchFamily="18" charset="0"/>
              </a:rPr>
              <a:t>може</a:t>
            </a:r>
            <a:r>
              <a:rPr lang="en-US" b="1" dirty="0">
                <a:latin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</a:rPr>
              <a:t>знојем</a:t>
            </a:r>
            <a:r>
              <a:rPr lang="en-US" b="1" dirty="0">
                <a:latin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</a:rPr>
              <a:t>преко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столице</a:t>
            </a:r>
            <a:r>
              <a:rPr lang="en-US" b="1" dirty="0" smtClean="0">
                <a:latin typeface="Times New Roman" pitchFamily="18" charset="0"/>
              </a:rPr>
              <a:t>.</a:t>
            </a:r>
            <a:endParaRPr lang="sr-Cyrl-RS" b="1" dirty="0" smtClean="0">
              <a:latin typeface="Times New Roman" pitchFamily="18" charset="0"/>
            </a:endParaRPr>
          </a:p>
          <a:p>
            <a:pPr algn="just" eaLnBrk="0" hangingPunct="0"/>
            <a:r>
              <a:rPr lang="nl-NL" b="1" dirty="0">
                <a:latin typeface="Times New Roman" pitchFamily="18" charset="0"/>
              </a:rPr>
              <a:t>ДНЕВНЕ ПОТРЕБЕ</a:t>
            </a:r>
          </a:p>
          <a:p>
            <a:pPr algn="just" eaLnBrk="0" hangingPunct="0"/>
            <a:endParaRPr lang="nl-NL" b="1" dirty="0">
              <a:latin typeface="Times New Roman" pitchFamily="18" charset="0"/>
            </a:endParaRPr>
          </a:p>
          <a:p>
            <a:pPr algn="just" eaLnBrk="0" hangingPunct="0"/>
            <a:r>
              <a:rPr lang="nl-NL" b="1" dirty="0">
                <a:latin typeface="Times New Roman" pitchFamily="18" charset="0"/>
              </a:rPr>
              <a:t>Зависе од узраста, физиолошког стања, стања здравља. </a:t>
            </a:r>
          </a:p>
          <a:p>
            <a:pPr algn="just" eaLnBrk="0" hangingPunct="0"/>
            <a:endParaRPr lang="nl-NL" b="1" dirty="0">
              <a:latin typeface="Times New Roman" pitchFamily="18" charset="0"/>
            </a:endParaRPr>
          </a:p>
          <a:p>
            <a:pPr algn="just" eaLnBrk="0" hangingPunct="0"/>
            <a:r>
              <a:rPr lang="en-US" b="1" dirty="0" err="1">
                <a:latin typeface="Times New Roman" pitchFamily="18" charset="0"/>
              </a:rPr>
              <a:t>Препоручен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унос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је</a:t>
            </a:r>
            <a:r>
              <a:rPr lang="en-US" b="1" dirty="0">
                <a:latin typeface="Times New Roman" pitchFamily="18" charset="0"/>
              </a:rPr>
              <a:t>:</a:t>
            </a:r>
          </a:p>
          <a:p>
            <a:pPr marL="1371600" lvl="2" indent="-457200" algn="just" eaLnBrk="0" hangingPunct="0">
              <a:buFont typeface="Symbol"/>
              <a:buChar char="·"/>
            </a:pPr>
            <a:r>
              <a:rPr lang="en-US" b="1" dirty="0" smtClean="0">
                <a:latin typeface="Times New Roman" pitchFamily="18" charset="0"/>
              </a:rPr>
              <a:t>2000 </a:t>
            </a:r>
            <a:r>
              <a:rPr lang="en-US" b="1" dirty="0">
                <a:latin typeface="Times New Roman" pitchFamily="18" charset="0"/>
              </a:rPr>
              <a:t>- 4000 mg  (</a:t>
            </a:r>
            <a:r>
              <a:rPr lang="en-US" b="1" i="1" dirty="0" err="1">
                <a:latin typeface="Times New Roman" pitchFamily="18" charset="0"/>
              </a:rPr>
              <a:t>обичнo</a:t>
            </a:r>
            <a:r>
              <a:rPr lang="en-US" b="1" i="1" dirty="0">
                <a:latin typeface="Times New Roman" pitchFamily="18" charset="0"/>
              </a:rPr>
              <a:t> 2400 mg</a:t>
            </a:r>
            <a:r>
              <a:rPr lang="en-US" b="1" dirty="0" smtClean="0">
                <a:latin typeface="Times New Roman" pitchFamily="18" charset="0"/>
              </a:rPr>
              <a:t>)</a:t>
            </a:r>
            <a:endParaRPr lang="sr-Cyrl-RS" b="1" dirty="0" smtClean="0">
              <a:latin typeface="Times New Roman" pitchFamily="18" charset="0"/>
            </a:endParaRPr>
          </a:p>
          <a:p>
            <a:pPr algn="just" eaLnBrk="0" hangingPunct="0"/>
            <a:r>
              <a:rPr lang="en-US" b="1" i="1" dirty="0" err="1">
                <a:latin typeface="Times New Roman" pitchFamily="18" charset="0"/>
              </a:rPr>
              <a:t>Дефицит</a:t>
            </a:r>
            <a:endParaRPr lang="en-US" b="1" i="1" dirty="0">
              <a:latin typeface="Times New Roman" pitchFamily="18" charset="0"/>
            </a:endParaRPr>
          </a:p>
          <a:p>
            <a:pPr algn="just" eaLnBrk="0" hangingPunct="0"/>
            <a:r>
              <a:rPr lang="en-US" b="1" dirty="0">
                <a:latin typeface="Times New Roman" pitchFamily="18" charset="0"/>
              </a:rPr>
              <a:t>	</a:t>
            </a:r>
            <a:r>
              <a:rPr lang="en-US" b="1" dirty="0" err="1">
                <a:latin typeface="Times New Roman" pitchFamily="18" charset="0"/>
              </a:rPr>
              <a:t>Нема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података</a:t>
            </a:r>
            <a:r>
              <a:rPr lang="en-US" b="1" dirty="0">
                <a:latin typeface="Times New Roman" pitchFamily="18" charset="0"/>
              </a:rPr>
              <a:t> у </a:t>
            </a:r>
            <a:r>
              <a:rPr lang="en-US" b="1" dirty="0" err="1">
                <a:latin typeface="Times New Roman" pitchFamily="18" charset="0"/>
              </a:rPr>
              <a:t>штетним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ефектима</a:t>
            </a:r>
            <a:r>
              <a:rPr lang="en-US" b="1" dirty="0">
                <a:latin typeface="Times New Roman" pitchFamily="18" charset="0"/>
              </a:rPr>
              <a:t>.</a:t>
            </a: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  <a:p>
            <a:pPr algn="just" eaLnBrk="0" hangingPunct="0"/>
            <a:r>
              <a:rPr lang="en-US" b="1" i="1" dirty="0" err="1">
                <a:latin typeface="Times New Roman" pitchFamily="18" charset="0"/>
              </a:rPr>
              <a:t>Токсичност</a:t>
            </a:r>
            <a:endParaRPr lang="en-US" b="1" i="1" dirty="0">
              <a:latin typeface="Times New Roman" pitchFamily="18" charset="0"/>
            </a:endParaRPr>
          </a:p>
          <a:p>
            <a:pPr lvl="2" algn="just" eaLnBrk="0" hangingPunct="0"/>
            <a:r>
              <a:rPr lang="en-US" b="1" dirty="0" err="1" smtClean="0">
                <a:latin typeface="Times New Roman" pitchFamily="18" charset="0"/>
              </a:rPr>
              <a:t>Нема</a:t>
            </a:r>
            <a:r>
              <a:rPr lang="en-US" b="1" dirty="0" smtClean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података</a:t>
            </a:r>
            <a:r>
              <a:rPr lang="en-US" b="1" dirty="0">
                <a:latin typeface="Times New Roman" pitchFamily="18" charset="0"/>
              </a:rPr>
              <a:t> о </a:t>
            </a:r>
            <a:r>
              <a:rPr lang="en-US" b="1" dirty="0" err="1">
                <a:latin typeface="Times New Roman" pitchFamily="18" charset="0"/>
              </a:rPr>
              <a:t>токсичним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ефектима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код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здравих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особа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које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нису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осетљиве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на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натријум</a:t>
            </a:r>
            <a:r>
              <a:rPr lang="en-US" b="1" dirty="0">
                <a:latin typeface="Times New Roman" pitchFamily="18" charset="0"/>
              </a:rPr>
              <a:t> и </a:t>
            </a:r>
            <a:r>
              <a:rPr lang="en-US" b="1" dirty="0" err="1">
                <a:latin typeface="Times New Roman" pitchFamily="18" charset="0"/>
              </a:rPr>
              <a:t>које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имају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очувану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функцију</a:t>
            </a:r>
            <a:r>
              <a:rPr lang="en-US" b="1" dirty="0">
                <a:latin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</a:rPr>
              <a:t>бубрега</a:t>
            </a:r>
            <a:r>
              <a:rPr lang="en-US" b="1" dirty="0">
                <a:latin typeface="Times New Roman" pitchFamily="18" charset="0"/>
              </a:rPr>
              <a:t>. </a:t>
            </a:r>
          </a:p>
          <a:p>
            <a:pPr algn="just" eaLnBrk="0" hangingPunct="0"/>
            <a:r>
              <a:rPr lang="en-US" sz="1600" b="1" dirty="0" err="1">
                <a:latin typeface="Times New Roman" pitchFamily="18" charset="0"/>
              </a:rPr>
              <a:t>Познато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је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да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велики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унос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натријума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може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да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омета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апсорпцију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калцијума</a:t>
            </a:r>
            <a:r>
              <a:rPr lang="en-US" sz="1600" b="1" dirty="0">
                <a:latin typeface="Times New Roman" pitchFamily="18" charset="0"/>
              </a:rPr>
              <a:t> и </a:t>
            </a:r>
            <a:r>
              <a:rPr lang="en-US" sz="1600" b="1" dirty="0" err="1">
                <a:latin typeface="Times New Roman" pitchFamily="18" charset="0"/>
              </a:rPr>
              <a:t>поспеши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настанак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остеопорозе</a:t>
            </a:r>
            <a:r>
              <a:rPr lang="en-US" sz="1600" b="1" dirty="0">
                <a:latin typeface="Times New Roman" pitchFamily="18" charset="0"/>
              </a:rPr>
              <a:t>.</a:t>
            </a:r>
          </a:p>
          <a:p>
            <a:pPr algn="just" eaLnBrk="0" hangingPunct="0"/>
            <a:endParaRPr lang="en-US" sz="1600" b="1" dirty="0">
              <a:latin typeface="Times New Roman" pitchFamily="18" charset="0"/>
            </a:endParaRPr>
          </a:p>
          <a:p>
            <a:pPr algn="just" eaLnBrk="0" hangingPunct="0"/>
            <a:r>
              <a:rPr lang="en-US" sz="1600" b="1" dirty="0" err="1">
                <a:latin typeface="Times New Roman" pitchFamily="18" charset="0"/>
              </a:rPr>
              <a:t>Данас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се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посебно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проучава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однос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између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натријума</a:t>
            </a:r>
            <a:r>
              <a:rPr lang="en-US" sz="1600" b="1" dirty="0">
                <a:latin typeface="Times New Roman" pitchFamily="18" charset="0"/>
              </a:rPr>
              <a:t> и </a:t>
            </a:r>
            <a:r>
              <a:rPr lang="en-US" sz="1600" b="1" dirty="0" err="1">
                <a:latin typeface="Times New Roman" pitchFamily="18" charset="0"/>
              </a:rPr>
              <a:t>појаве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повишеног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крвног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притиска</a:t>
            </a:r>
            <a:r>
              <a:rPr lang="en-US" sz="1600" b="1" dirty="0">
                <a:latin typeface="Times New Roman" pitchFamily="18" charset="0"/>
              </a:rPr>
              <a:t> (</a:t>
            </a:r>
            <a:r>
              <a:rPr lang="en-US" sz="1600" b="1" i="1" dirty="0" err="1">
                <a:latin typeface="Times New Roman" pitchFamily="18" charset="0"/>
              </a:rPr>
              <a:t>доказана</a:t>
            </a:r>
            <a:r>
              <a:rPr lang="en-US" sz="1600" b="1" i="1" dirty="0">
                <a:latin typeface="Times New Roman" pitchFamily="18" charset="0"/>
              </a:rPr>
              <a:t> </a:t>
            </a:r>
            <a:r>
              <a:rPr lang="en-US" sz="1600" b="1" i="1" dirty="0" err="1">
                <a:latin typeface="Times New Roman" pitchFamily="18" charset="0"/>
              </a:rPr>
              <a:t>повезаност</a:t>
            </a:r>
            <a:r>
              <a:rPr lang="en-US" sz="1600" b="1" dirty="0">
                <a:latin typeface="Times New Roman" pitchFamily="18" charset="0"/>
              </a:rPr>
              <a:t>). </a:t>
            </a:r>
            <a:endParaRPr lang="sr-Cyrl-RS" sz="1600" b="1" dirty="0" smtClean="0">
              <a:latin typeface="Times New Roman" pitchFamily="18" charset="0"/>
            </a:endParaRPr>
          </a:p>
          <a:p>
            <a:pPr algn="just" eaLnBrk="0" hangingPunct="0"/>
            <a:r>
              <a:rPr lang="en-US" sz="1600" b="1" dirty="0" err="1">
                <a:latin typeface="Times New Roman" pitchFamily="18" charset="0"/>
              </a:rPr>
              <a:t>Најчешће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се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препоручује</a:t>
            </a:r>
            <a:r>
              <a:rPr lang="en-US" sz="1600" b="1" dirty="0">
                <a:latin typeface="Times New Roman" pitchFamily="18" charset="0"/>
              </a:rPr>
              <a:t> у </a:t>
            </a:r>
            <a:r>
              <a:rPr lang="en-US" sz="1600" b="1" dirty="0" err="1">
                <a:latin typeface="Times New Roman" pitchFamily="18" charset="0"/>
              </a:rPr>
              <a:t>циљу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превенције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повишеног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крвног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притиска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да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укупан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дневни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унос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натријум-хлорида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не</a:t>
            </a:r>
            <a:r>
              <a:rPr lang="en-US" sz="1600" b="1" dirty="0">
                <a:latin typeface="Times New Roman" pitchFamily="18" charset="0"/>
              </a:rPr>
              <a:t> </a:t>
            </a:r>
            <a:r>
              <a:rPr lang="en-US" sz="1600" b="1" dirty="0" err="1">
                <a:latin typeface="Times New Roman" pitchFamily="18" charset="0"/>
              </a:rPr>
              <a:t>пређе</a:t>
            </a:r>
            <a:r>
              <a:rPr lang="en-US" sz="1600" b="1" dirty="0">
                <a:latin typeface="Times New Roman" pitchFamily="18" charset="0"/>
              </a:rPr>
              <a:t> 6000 mg</a:t>
            </a:r>
          </a:p>
          <a:p>
            <a:pPr lvl="2" algn="just" eaLnBrk="0" hangingPunct="0"/>
            <a:endParaRPr lang="en-US" b="1" dirty="0">
              <a:latin typeface="Times New Roman" pitchFamily="18" charset="0"/>
            </a:endParaRPr>
          </a:p>
          <a:p>
            <a:pPr algn="just" eaLnBrk="0" hangingPunct="0"/>
            <a:endParaRPr lang="en-US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174491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3"/>
          <p:cNvSpPr txBox="1">
            <a:spLocks noChangeArrowheads="1"/>
          </p:cNvSpPr>
          <p:nvPr/>
        </p:nvSpPr>
        <p:spPr bwMode="auto">
          <a:xfrm>
            <a:off x="684213" y="1154113"/>
            <a:ext cx="8077200" cy="570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КАЛИЈУМ - значај</a:t>
            </a:r>
          </a:p>
          <a:p>
            <a:pPr algn="just" eaLnBrk="0" hangingPunct="0"/>
            <a:endParaRPr lang="en-US" sz="20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Калијум је главни катјон интрацелуларне течности (</a:t>
            </a:r>
            <a:r>
              <a:rPr lang="en-US" sz="2800" b="1" i="1">
                <a:latin typeface="Times New Roman" pitchFamily="18" charset="0"/>
              </a:rPr>
              <a:t>око 30 пута га има више него ван ћелије</a:t>
            </a:r>
            <a:r>
              <a:rPr lang="en-US" sz="2800" b="1">
                <a:latin typeface="Times New Roman" pitchFamily="18" charset="0"/>
              </a:rPr>
              <a:t>).</a:t>
            </a:r>
          </a:p>
          <a:p>
            <a:pPr algn="just" eaLnBrk="0" hangingPunct="0"/>
            <a:endParaRPr lang="en-US" sz="20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Од око 270 mg калијума, колико се налази у организму одрасле особе, највећи део се налази унутар ћелије. </a:t>
            </a:r>
          </a:p>
          <a:p>
            <a:pPr algn="just" eaLnBrk="0" hangingPunct="0"/>
            <a:endParaRPr lang="en-US" sz="2000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Онај део калијума који се налази изван ћелија изузетно је значајан за нормално функционисање нерава и мишића (</a:t>
            </a:r>
            <a:r>
              <a:rPr lang="en-US" sz="2800" b="1" i="1">
                <a:latin typeface="Times New Roman" pitchFamily="18" charset="0"/>
              </a:rPr>
              <a:t>посебно срца</a:t>
            </a:r>
            <a:r>
              <a:rPr lang="en-US" sz="2800" b="1">
                <a:latin typeface="Times New Roman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74087788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684213" y="1628775"/>
            <a:ext cx="8077200" cy="430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КАЛИЈУМ  - улога</a:t>
            </a:r>
          </a:p>
          <a:p>
            <a:pPr algn="just" eaLnBrk="0" hangingPunct="0"/>
            <a:endParaRPr lang="nl-NL" sz="2400" b="1"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Главна улога калијума је у:</a:t>
            </a:r>
          </a:p>
          <a:p>
            <a:pPr algn="just" eaLnBrk="0" hangingPunct="0"/>
            <a:endParaRPr lang="nl-NL" sz="2800">
              <a:latin typeface="Symbol" pitchFamily="18" charset="2"/>
              <a:cs typeface="Times New Roman" pitchFamily="18" charset="0"/>
            </a:endParaRPr>
          </a:p>
          <a:p>
            <a:pPr lvl="1" algn="just" eaLnBrk="0" hangingPunct="0"/>
            <a:r>
              <a:rPr lang="nl-NL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>
                <a:latin typeface="Times New Roman" pitchFamily="18" charset="0"/>
              </a:rPr>
              <a:t>контроли и одржавању односа између екстрацелуларне течности и интрацелуларне течности (</a:t>
            </a:r>
            <a:r>
              <a:rPr lang="nl-NL" sz="2800" b="1" i="1">
                <a:latin typeface="Times New Roman" pitchFamily="18" charset="0"/>
              </a:rPr>
              <a:t>заједно са натријумом</a:t>
            </a:r>
            <a:r>
              <a:rPr lang="nl-NL" sz="2800" b="1">
                <a:latin typeface="Times New Roman" pitchFamily="18" charset="0"/>
              </a:rPr>
              <a:t>)</a:t>
            </a:r>
          </a:p>
          <a:p>
            <a:pPr lvl="1" algn="just" eaLnBrk="0" hangingPunct="0"/>
            <a:endParaRPr lang="nl-NL" sz="2800" b="1">
              <a:latin typeface="Times New Roman" pitchFamily="18" charset="0"/>
            </a:endParaRPr>
          </a:p>
          <a:p>
            <a:pPr lvl="1" eaLnBrk="0" hangingPunct="0"/>
            <a:r>
              <a:rPr lang="nl-NL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>
                <a:latin typeface="Times New Roman" pitchFamily="18" charset="0"/>
              </a:rPr>
              <a:t>у одржавању ацидо-базне равнотеже (</a:t>
            </a:r>
            <a:r>
              <a:rPr lang="nl-NL" sz="2800" b="1" i="1">
                <a:latin typeface="Times New Roman" pitchFamily="18" charset="0"/>
              </a:rPr>
              <a:t>заједно са натријумом и водониковим јоном</a:t>
            </a:r>
            <a:r>
              <a:rPr lang="nl-NL" sz="2800" b="1">
                <a:latin typeface="Times New Roman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2140035980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"/>
          <p:cNvSpPr txBox="1">
            <a:spLocks noChangeArrowheads="1"/>
          </p:cNvSpPr>
          <p:nvPr/>
        </p:nvSpPr>
        <p:spPr bwMode="auto">
          <a:xfrm>
            <a:off x="762000" y="692150"/>
            <a:ext cx="8077200" cy="515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КАЛИЈУМ  - улога</a:t>
            </a:r>
          </a:p>
          <a:p>
            <a:pPr algn="just" eaLnBrk="0" hangingPunct="0"/>
            <a:endParaRPr lang="nl-NL" sz="2400" b="1"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Главна улога калијума је у:</a:t>
            </a:r>
          </a:p>
          <a:p>
            <a:pPr algn="just" eaLnBrk="0" hangingPunct="0"/>
            <a:endParaRPr lang="nl-NL" sz="2800">
              <a:latin typeface="Symbol" pitchFamily="18" charset="2"/>
              <a:cs typeface="Times New Roman" pitchFamily="18" charset="0"/>
            </a:endParaRPr>
          </a:p>
          <a:p>
            <a:pPr lvl="1" eaLnBrk="0" hangingPunct="0"/>
            <a:r>
              <a:rPr lang="nl-NL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>
                <a:latin typeface="Times New Roman" pitchFamily="18" charset="0"/>
              </a:rPr>
              <a:t> одржавању нормалне подражљивости мембране мишића и нерава (</a:t>
            </a:r>
            <a:r>
              <a:rPr lang="nl-NL" sz="2800" b="1" i="1">
                <a:latin typeface="Times New Roman" pitchFamily="18" charset="0"/>
              </a:rPr>
              <a:t>заједно са натријумом и калцијумом</a:t>
            </a:r>
            <a:r>
              <a:rPr lang="nl-NL" sz="2800" b="1">
                <a:latin typeface="Times New Roman" pitchFamily="18" charset="0"/>
              </a:rPr>
              <a:t>)</a:t>
            </a:r>
          </a:p>
          <a:p>
            <a:pPr lvl="1" eaLnBrk="0" hangingPunct="0"/>
            <a:endParaRPr lang="nl-NL" sz="2800" b="1">
              <a:latin typeface="Times New Roman" pitchFamily="18" charset="0"/>
            </a:endParaRPr>
          </a:p>
          <a:p>
            <a:pPr lvl="1" eaLnBrk="0" hangingPunct="0"/>
            <a:r>
              <a:rPr lang="nl-NL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>
                <a:latin typeface="Times New Roman" pitchFamily="18" charset="0"/>
              </a:rPr>
              <a:t>метаболизму глукозе (</a:t>
            </a:r>
            <a:r>
              <a:rPr lang="nl-NL" sz="2800" b="1" i="1">
                <a:latin typeface="Times New Roman" pitchFamily="18" charset="0"/>
              </a:rPr>
              <a:t>складиштење гликогена</a:t>
            </a:r>
            <a:r>
              <a:rPr lang="nl-NL" sz="2800" b="1">
                <a:latin typeface="Times New Roman" pitchFamily="18" charset="0"/>
              </a:rPr>
              <a:t>)</a:t>
            </a:r>
          </a:p>
          <a:p>
            <a:pPr lvl="1" eaLnBrk="0" hangingPunct="0"/>
            <a:endParaRPr lang="nl-NL" sz="2800" b="1">
              <a:latin typeface="Times New Roman" pitchFamily="18" charset="0"/>
            </a:endParaRPr>
          </a:p>
          <a:p>
            <a:pPr lvl="1" eaLnBrk="0" hangingPunct="0"/>
            <a:r>
              <a:rPr lang="nl-NL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>
                <a:latin typeface="Times New Roman" pitchFamily="18" charset="0"/>
              </a:rPr>
              <a:t>синтези протеина</a:t>
            </a:r>
            <a:endParaRPr lang="en-US" sz="32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862792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755650" y="1268413"/>
            <a:ext cx="8077200" cy="472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КАЛИЈУМ  -</a:t>
            </a:r>
            <a:r>
              <a:rPr lang="en-US" sz="2800" b="1" i="1">
                <a:latin typeface="Times New Roman" pitchFamily="18" charset="0"/>
              </a:rPr>
              <a:t>Биланс калијума и потребан унос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nl-NL" b="1">
              <a:latin typeface="Times New Roman" pitchFamily="18" charset="0"/>
            </a:endParaRPr>
          </a:p>
          <a:p>
            <a:pPr lvl="2" algn="just" eaLnBrk="0" hangingPunct="0"/>
            <a:r>
              <a:rPr lang="nl-NL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 i="1">
                <a:latin typeface="Times New Roman" pitchFamily="18" charset="0"/>
              </a:rPr>
              <a:t>Намирнице животињског порекла</a:t>
            </a:r>
            <a:endParaRPr lang="nl-NL" sz="2800" b="1">
              <a:latin typeface="Times New Roman" pitchFamily="18" charset="0"/>
            </a:endParaRPr>
          </a:p>
          <a:p>
            <a:pPr lvl="3" algn="just" eaLnBrk="0" hangingPunct="0"/>
            <a:r>
              <a:rPr lang="nl-NL" sz="28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800" b="1">
                <a:latin typeface="Times New Roman" pitchFamily="18" charset="0"/>
              </a:rPr>
              <a:t>месо, јаја</a:t>
            </a:r>
          </a:p>
          <a:p>
            <a:pPr lvl="3" eaLnBrk="0" hangingPunct="0"/>
            <a:r>
              <a:rPr lang="nl-NL" sz="28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800" b="1">
                <a:latin typeface="Times New Roman" pitchFamily="18" charset="0"/>
              </a:rPr>
              <a:t>млеко и млечни производи</a:t>
            </a:r>
          </a:p>
          <a:p>
            <a:pPr lvl="3" eaLnBrk="0" hangingPunct="0"/>
            <a:endParaRPr lang="nl-NL" sz="2800" b="1">
              <a:latin typeface="Times New Roman" pitchFamily="18" charset="0"/>
            </a:endParaRPr>
          </a:p>
          <a:p>
            <a:pPr algn="just" eaLnBrk="0" hangingPunct="0"/>
            <a:endParaRPr lang="nl-NL" b="1">
              <a:latin typeface="Times New Roman" pitchFamily="18" charset="0"/>
            </a:endParaRPr>
          </a:p>
          <a:p>
            <a:pPr lvl="2" algn="just" eaLnBrk="0" hangingPunct="0"/>
            <a:r>
              <a:rPr lang="nl-NL" sz="28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800" b="1" i="1">
                <a:latin typeface="Times New Roman" pitchFamily="18" charset="0"/>
              </a:rPr>
              <a:t>Намирнице биљног порекла</a:t>
            </a:r>
            <a:endParaRPr lang="nl-NL" sz="2800" b="1">
              <a:latin typeface="Times New Roman" pitchFamily="18" charset="0"/>
            </a:endParaRPr>
          </a:p>
          <a:p>
            <a:pPr lvl="3" algn="just" eaLnBrk="0" hangingPunct="0"/>
            <a:r>
              <a:rPr lang="de-DE" sz="2800">
                <a:latin typeface="Wingdings" pitchFamily="2" charset="2"/>
                <a:cs typeface="Times New Roman" pitchFamily="18" charset="0"/>
              </a:rPr>
              <a:t>Ø	</a:t>
            </a:r>
            <a:r>
              <a:rPr lang="de-DE" sz="2800" b="1">
                <a:latin typeface="Times New Roman" pitchFamily="18" charset="0"/>
              </a:rPr>
              <a:t>поврће (</a:t>
            </a:r>
            <a:r>
              <a:rPr lang="de-DE" sz="2800" b="1" i="1">
                <a:latin typeface="Times New Roman" pitchFamily="18" charset="0"/>
              </a:rPr>
              <a:t>парадајз, маслине</a:t>
            </a:r>
            <a:r>
              <a:rPr lang="de-DE" sz="2800" b="1">
                <a:latin typeface="Times New Roman" pitchFamily="18" charset="0"/>
              </a:rPr>
              <a:t>)</a:t>
            </a:r>
          </a:p>
          <a:p>
            <a:pPr lvl="3" eaLnBrk="0" hangingPunct="0"/>
            <a:r>
              <a:rPr lang="de-DE" sz="2800">
                <a:latin typeface="Wingdings" pitchFamily="2" charset="2"/>
                <a:cs typeface="Times New Roman" pitchFamily="18" charset="0"/>
              </a:rPr>
              <a:t>Ø	</a:t>
            </a:r>
            <a:r>
              <a:rPr lang="de-DE" sz="2800" b="1">
                <a:latin typeface="Times New Roman" pitchFamily="18" charset="0"/>
              </a:rPr>
              <a:t>воће (</a:t>
            </a:r>
            <a:r>
              <a:rPr lang="de-DE" sz="2800" b="1" i="1">
                <a:latin typeface="Times New Roman" pitchFamily="18" charset="0"/>
              </a:rPr>
              <a:t>банане</a:t>
            </a:r>
            <a:r>
              <a:rPr lang="de-DE" sz="2800" b="1">
                <a:latin typeface="Times New Roman" pitchFamily="18" charset="0"/>
              </a:rPr>
              <a:t>)</a:t>
            </a:r>
            <a:endParaRPr lang="de-DE" sz="16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65678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684213" y="1989138"/>
            <a:ext cx="80772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КАЛИЈУМ  - </a:t>
            </a:r>
            <a:r>
              <a:rPr lang="en-US" sz="2800" b="1" i="1">
                <a:latin typeface="Times New Roman" pitchFamily="18" charset="0"/>
              </a:rPr>
              <a:t>Биланс калијума и потребан унос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endParaRPr lang="de-DE" sz="1600" b="1">
              <a:latin typeface="Times New Roman" pitchFamily="18" charset="0"/>
            </a:endParaRPr>
          </a:p>
          <a:p>
            <a:pPr algn="just" eaLnBrk="0" hangingPunct="0"/>
            <a:r>
              <a:rPr lang="de-DE" sz="2800" b="1">
                <a:latin typeface="Times New Roman" pitchFamily="18" charset="0"/>
              </a:rPr>
              <a:t>Калијум се скоро потпуно апсорбује из дигестивног тракта.</a:t>
            </a:r>
          </a:p>
          <a:p>
            <a:pPr algn="just" eaLnBrk="0" hangingPunct="0"/>
            <a:endParaRPr lang="de-DE" b="1">
              <a:latin typeface="Times New Roman" pitchFamily="18" charset="0"/>
            </a:endParaRPr>
          </a:p>
          <a:p>
            <a:pPr algn="just" eaLnBrk="0" hangingPunct="0"/>
            <a:r>
              <a:rPr lang="en-US" sz="2800" b="1">
                <a:latin typeface="Times New Roman" pitchFamily="18" charset="0"/>
              </a:rPr>
              <a:t>Главни регулатор баланса калијума су бубрези! </a:t>
            </a:r>
          </a:p>
          <a:p>
            <a:pPr algn="just" eaLnBrk="0" hangingPunct="0"/>
            <a:endParaRPr lang="en-US" sz="2800" b="1">
              <a:latin typeface="Times New Roman" pitchFamily="18" charset="0"/>
            </a:endParaRPr>
          </a:p>
          <a:p>
            <a:pPr algn="just" eaLnBrk="0" hangingPunct="0"/>
            <a:r>
              <a:rPr lang="de-DE" sz="2800" b="1">
                <a:latin typeface="Times New Roman" pitchFamily="18" charset="0"/>
              </a:rPr>
              <a:t>Излучује се углавном урином, а мања количина столицом.</a:t>
            </a:r>
          </a:p>
          <a:p>
            <a:pPr algn="just" eaLnBrk="0" hangingPunct="0"/>
            <a:endParaRPr lang="nl-NL" sz="24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4926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340768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dirty="0" smtClean="0"/>
              <a:t>ДЕФИЦИТ</a:t>
            </a:r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5364088" y="1628800"/>
            <a:ext cx="864096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>
            <a:stCxn id="2" idx="2"/>
          </p:cNvCxnSpPr>
          <p:nvPr/>
        </p:nvCxnSpPr>
        <p:spPr>
          <a:xfrm flipH="1">
            <a:off x="3203848" y="1710100"/>
            <a:ext cx="1764196" cy="12148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331640" y="2924944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ХИПОВИТАМИНОЗЕ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24128" y="270892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АВИТАМИНОЗЕ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508104" y="3501008"/>
            <a:ext cx="108012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4572000" y="3501008"/>
            <a:ext cx="936104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1979712" y="3501008"/>
            <a:ext cx="360040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508104" y="3501008"/>
            <a:ext cx="1512168" cy="2088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876256" y="4437112"/>
            <a:ext cx="589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ПЕД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724128" y="580526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Лоша апсорпција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491880" y="4797152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Повећане потребе-труднице, дојиље, спортисти, реконвалесценти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043608" y="4365104"/>
            <a:ext cx="2428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Парентерална исхрана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2339752" y="3573016"/>
            <a:ext cx="3096344" cy="1800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55576" y="544522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Примена лекова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5580112" y="3501008"/>
            <a:ext cx="1152128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876256" y="3501008"/>
            <a:ext cx="2088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400" dirty="0" smtClean="0"/>
              <a:t>Хемодијализа</a:t>
            </a:r>
          </a:p>
          <a:p>
            <a:r>
              <a:rPr lang="sr-Cyrl-RS" sz="1400" dirty="0" smtClean="0"/>
              <a:t>Хронични алкохолизам</a:t>
            </a:r>
          </a:p>
          <a:p>
            <a:r>
              <a:rPr lang="sr-Cyrl-RS" sz="1400" dirty="0" smtClean="0"/>
              <a:t>Поремећаји метаболизма</a:t>
            </a:r>
            <a:endParaRPr lang="en-US" sz="1400" dirty="0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3"/>
          <p:cNvSpPr txBox="1">
            <a:spLocks noChangeArrowheads="1"/>
          </p:cNvSpPr>
          <p:nvPr/>
        </p:nvSpPr>
        <p:spPr bwMode="auto">
          <a:xfrm>
            <a:off x="684213" y="1052513"/>
            <a:ext cx="8077200" cy="538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КАЛИЈУМ  - </a:t>
            </a:r>
            <a:r>
              <a:rPr lang="en-US" sz="2800" b="1" i="1">
                <a:latin typeface="Times New Roman" pitchFamily="18" charset="0"/>
              </a:rPr>
              <a:t>Биланс калијума и потребан унос</a:t>
            </a:r>
          </a:p>
          <a:p>
            <a:pPr algn="just" eaLnBrk="0" hangingPunct="0"/>
            <a:endParaRPr lang="de-DE" sz="2400" b="1">
              <a:latin typeface="Times New Roman" pitchFamily="18" charset="0"/>
            </a:endParaRPr>
          </a:p>
          <a:p>
            <a:pPr algn="just" eaLnBrk="0" hangingPunct="0"/>
            <a:r>
              <a:rPr lang="de-DE" sz="2400" b="1">
                <a:latin typeface="Times New Roman" pitchFamily="18" charset="0"/>
              </a:rPr>
              <a:t>ДНЕВНЕ ПОТРЕБЕ</a:t>
            </a:r>
          </a:p>
          <a:p>
            <a:pPr algn="just" eaLnBrk="0" hangingPunct="0"/>
            <a:endParaRPr lang="de-DE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Препоручен унос је: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1500-6000 mg</a:t>
            </a:r>
            <a:r>
              <a:rPr lang="en-US" sz="2400" b="1">
                <a:solidFill>
                  <a:srgbClr val="FFFFCC"/>
                </a:solidFill>
                <a:latin typeface="Times New Roman" pitchFamily="18" charset="0"/>
              </a:rPr>
              <a:t>  </a:t>
            </a:r>
          </a:p>
          <a:p>
            <a:pPr lvl="2" algn="just" eaLnBrk="0" hangingPunct="0"/>
            <a:endParaRPr lang="en-US" sz="2400" b="1">
              <a:solidFill>
                <a:srgbClr val="FFFFCC"/>
              </a:solidFill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Уобичајена исхрана садржи 2000-4000 mg калијума дневно. </a:t>
            </a:r>
          </a:p>
          <a:p>
            <a:pPr algn="just" eaLnBrk="0" hangingPunct="0"/>
            <a:endParaRPr lang="en-US" sz="2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Особе које сваког дана уносе воће и поврће процењује се да уносе до 5 пута више калијума од потребног минимума!</a:t>
            </a:r>
            <a:endParaRPr lang="nl-NL" sz="24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950020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3"/>
          <p:cNvSpPr txBox="1">
            <a:spLocks noChangeArrowheads="1"/>
          </p:cNvSpPr>
          <p:nvPr/>
        </p:nvSpPr>
        <p:spPr bwMode="auto">
          <a:xfrm>
            <a:off x="755650" y="1484313"/>
            <a:ext cx="8077200" cy="455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2800" b="1">
                <a:latin typeface="Times New Roman" pitchFamily="18" charset="0"/>
              </a:rPr>
              <a:t>КАЛИЈУМ И ЗДРАВЉЕ</a:t>
            </a:r>
            <a:endParaRPr lang="de-DE" sz="2400" b="1">
              <a:latin typeface="Times New Roman" pitchFamily="18" charset="0"/>
            </a:endParaRPr>
          </a:p>
          <a:p>
            <a:pPr algn="just" eaLnBrk="0" hangingPunct="0"/>
            <a:endParaRPr lang="de-DE" sz="1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 i="1">
                <a:latin typeface="Times New Roman" pitchFamily="18" charset="0"/>
              </a:rPr>
              <a:t>Дефицит</a:t>
            </a:r>
          </a:p>
          <a:p>
            <a:pPr algn="just" eaLnBrk="0" hangingPunct="0"/>
            <a:endParaRPr lang="en-US" sz="1400" b="1">
              <a:latin typeface="Times New Roman" pitchFamily="18" charset="0"/>
            </a:endParaRPr>
          </a:p>
          <a:p>
            <a:pPr lvl="1" algn="just" eaLnBrk="0" hangingPunct="0"/>
            <a:r>
              <a:rPr lang="en-US" sz="2400" b="1">
                <a:latin typeface="Times New Roman" pitchFamily="18" charset="0"/>
              </a:rPr>
              <a:t>Надостатак калијума је најчешће последица великог губитка услед неког обољења, употребе средстава за чишћење, шповраћања, пролива и др.</a:t>
            </a:r>
          </a:p>
          <a:p>
            <a:pPr algn="just" eaLnBrk="0" hangingPunct="0"/>
            <a:endParaRPr lang="en-US" sz="1400" b="1">
              <a:latin typeface="Times New Roman" pitchFamily="18" charset="0"/>
            </a:endParaRPr>
          </a:p>
          <a:p>
            <a:pPr lvl="1" algn="just" eaLnBrk="0" hangingPunct="0"/>
            <a:r>
              <a:rPr lang="en-US" sz="2400" b="1">
                <a:latin typeface="Times New Roman" pitchFamily="18" charset="0"/>
              </a:rPr>
              <a:t>Дневни унос не би требао да је мањи од 3500 mg.</a:t>
            </a:r>
          </a:p>
          <a:p>
            <a:pPr algn="just" eaLnBrk="0" hangingPunct="0"/>
            <a:endParaRPr lang="en-US" sz="14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 i="1">
                <a:latin typeface="Times New Roman" pitchFamily="18" charset="0"/>
              </a:rPr>
              <a:t>Токсичност</a:t>
            </a:r>
          </a:p>
          <a:p>
            <a:pPr algn="just" eaLnBrk="0" hangingPunct="0"/>
            <a:endParaRPr lang="en-US" sz="1400" b="1">
              <a:solidFill>
                <a:srgbClr val="FFFFCC"/>
              </a:solidFill>
              <a:latin typeface="Times New Roman" pitchFamily="18" charset="0"/>
            </a:endParaRPr>
          </a:p>
          <a:p>
            <a:pPr lvl="1" algn="just" eaLnBrk="0" hangingPunct="0"/>
            <a:r>
              <a:rPr lang="en-US" sz="2400" b="1"/>
              <a:t>Токсични ефекти уочавају се код неодговарајуће примене суплемената</a:t>
            </a:r>
            <a:r>
              <a:rPr lang="en-US" sz="2400" b="1">
                <a:latin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4871498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684213" y="1844675"/>
            <a:ext cx="807720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nl-NL" sz="2800" b="1">
                <a:latin typeface="Times New Roman" pitchFamily="18" charset="0"/>
              </a:rPr>
              <a:t>КАЛЦИЈУМ - </a:t>
            </a:r>
            <a:r>
              <a:rPr lang="nl-NL" sz="3200" b="1">
                <a:latin typeface="Times New Roman" pitchFamily="18" charset="0"/>
              </a:rPr>
              <a:t>значај</a:t>
            </a:r>
          </a:p>
          <a:p>
            <a:pPr algn="just" eaLnBrk="0" hangingPunct="0"/>
            <a:endParaRPr lang="nl-NL" sz="3200" b="1"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Калцијум улази у састав костију</a:t>
            </a:r>
            <a:r>
              <a:rPr lang="nl-NL" sz="2800" b="1">
                <a:solidFill>
                  <a:srgbClr val="0000CC"/>
                </a:solidFill>
                <a:latin typeface="Times New Roman" pitchFamily="18" charset="0"/>
              </a:rPr>
              <a:t>.</a:t>
            </a:r>
            <a:r>
              <a:rPr lang="nl-NL" sz="2800" b="1">
                <a:solidFill>
                  <a:srgbClr val="FFFFCC"/>
                </a:solidFill>
                <a:latin typeface="Times New Roman" pitchFamily="18" charset="0"/>
              </a:rPr>
              <a:t> </a:t>
            </a:r>
          </a:p>
          <a:p>
            <a:pPr algn="just" eaLnBrk="0" hangingPunct="0"/>
            <a:endParaRPr lang="nl-NL" sz="2800" b="1">
              <a:solidFill>
                <a:srgbClr val="FFFFCC"/>
              </a:solidFill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Кости одрасле особе садрже око 1 kg калцијума (</a:t>
            </a:r>
            <a:r>
              <a:rPr lang="nl-NL" sz="2800" b="1" i="1">
                <a:latin typeface="Times New Roman" pitchFamily="18" charset="0"/>
              </a:rPr>
              <a:t>99% укупне количине у телу</a:t>
            </a:r>
            <a:r>
              <a:rPr lang="nl-NL" sz="2800" b="1">
                <a:latin typeface="Times New Roman" pitchFamily="18" charset="0"/>
              </a:rPr>
              <a:t>).</a:t>
            </a:r>
          </a:p>
          <a:p>
            <a:pPr algn="just" eaLnBrk="0" hangingPunct="0"/>
            <a:endParaRPr lang="nl-NL" sz="2800" b="1"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Количина калцијума у телу се мења у односу на животно доба: у току раста расте, а у старости опада.</a:t>
            </a:r>
            <a:endParaRPr lang="nl-NL" sz="32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4674179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827088" y="1557338"/>
            <a:ext cx="8077200" cy="441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nl-NL" sz="2800" b="1">
                <a:solidFill>
                  <a:srgbClr val="0000CC"/>
                </a:solidFill>
                <a:latin typeface="Times New Roman" pitchFamily="18" charset="0"/>
              </a:rPr>
              <a:t>КАЛЦИЈУМ - </a:t>
            </a:r>
            <a:r>
              <a:rPr lang="nl-NL" sz="3200" b="1">
                <a:solidFill>
                  <a:srgbClr val="0000CC"/>
                </a:solidFill>
                <a:latin typeface="Times New Roman" pitchFamily="18" charset="0"/>
              </a:rPr>
              <a:t>улога</a:t>
            </a:r>
            <a:endParaRPr lang="nl-NL" sz="3200" b="1">
              <a:solidFill>
                <a:srgbClr val="FFFFCC"/>
              </a:solidFill>
              <a:latin typeface="Times New Roman" pitchFamily="18" charset="0"/>
            </a:endParaRPr>
          </a:p>
          <a:p>
            <a:pPr algn="just" eaLnBrk="0" hangingPunct="0"/>
            <a:endParaRPr lang="nl-NL" sz="2000" b="1">
              <a:solidFill>
                <a:srgbClr val="FFFFCC"/>
              </a:solidFill>
              <a:latin typeface="Times New Roman" pitchFamily="18" charset="0"/>
            </a:endParaRPr>
          </a:p>
          <a:p>
            <a:pPr algn="just" eaLnBrk="0" hangingPunct="0"/>
            <a:r>
              <a:rPr lang="nl-NL" sz="2400" b="1">
                <a:latin typeface="Times New Roman" pitchFamily="18" charset="0"/>
              </a:rPr>
              <a:t>Главна улога калцијума у организму је градивна. Битан је за изградњу и регулацију:</a:t>
            </a:r>
          </a:p>
          <a:p>
            <a:pPr algn="just" eaLnBrk="0" hangingPunct="0"/>
            <a:endParaRPr lang="nl-NL" sz="1600" b="1">
              <a:latin typeface="Times New Roman" pitchFamily="18" charset="0"/>
            </a:endParaRPr>
          </a:p>
          <a:p>
            <a:pPr lvl="2" algn="just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зуба</a:t>
            </a:r>
          </a:p>
          <a:p>
            <a:pPr lvl="2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хрскавице</a:t>
            </a:r>
          </a:p>
          <a:p>
            <a:pPr lvl="2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телесних течности</a:t>
            </a:r>
          </a:p>
          <a:p>
            <a:pPr lvl="2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ендокриног система</a:t>
            </a:r>
          </a:p>
          <a:p>
            <a:pPr lvl="2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неуромускуларног система</a:t>
            </a:r>
          </a:p>
          <a:p>
            <a:pPr lvl="2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коагулације крви</a:t>
            </a:r>
          </a:p>
          <a:p>
            <a:pPr lvl="2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>
                <a:latin typeface="Times New Roman" pitchFamily="18" charset="0"/>
              </a:rPr>
              <a:t>ензимских система</a:t>
            </a:r>
            <a:endParaRPr lang="nl-NL" sz="32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2656327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3"/>
          <p:cNvSpPr txBox="1">
            <a:spLocks noChangeArrowheads="1"/>
          </p:cNvSpPr>
          <p:nvPr/>
        </p:nvSpPr>
        <p:spPr bwMode="auto">
          <a:xfrm>
            <a:off x="755650" y="1484313"/>
            <a:ext cx="8077200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nl-NL" sz="2800" b="1">
                <a:latin typeface="Times New Roman" pitchFamily="18" charset="0"/>
              </a:rPr>
              <a:t>КАЛЦИЈУМ -</a:t>
            </a:r>
            <a:r>
              <a:rPr lang="nl-NL" sz="2800" b="1" i="1">
                <a:latin typeface="Times New Roman" pitchFamily="18" charset="0"/>
              </a:rPr>
              <a:t>Биланс калцијума и потребан унос</a:t>
            </a:r>
          </a:p>
          <a:p>
            <a:pPr algn="just" eaLnBrk="0" hangingPunct="0"/>
            <a:endParaRPr lang="nl-NL" sz="2400" b="1">
              <a:latin typeface="Times New Roman" pitchFamily="18" charset="0"/>
            </a:endParaRPr>
          </a:p>
          <a:p>
            <a:pPr algn="just" eaLnBrk="0" hangingPunct="0"/>
            <a:r>
              <a:rPr lang="nl-NL" sz="2400" b="1">
                <a:latin typeface="Times New Roman" pitchFamily="18" charset="0"/>
              </a:rPr>
              <a:t>ГЛАВНИ ИЗВОР</a:t>
            </a:r>
          </a:p>
          <a:p>
            <a:pPr algn="just" eaLnBrk="0" hangingPunct="0"/>
            <a:endParaRPr lang="nl-NL" sz="2400" b="1">
              <a:latin typeface="Times New Roman" pitchFamily="18" charset="0"/>
            </a:endParaRPr>
          </a:p>
          <a:p>
            <a:pPr lvl="2" algn="just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 i="1">
                <a:latin typeface="Times New Roman" pitchFamily="18" charset="0"/>
              </a:rPr>
              <a:t>Намирнице животињског порекла</a:t>
            </a:r>
          </a:p>
          <a:p>
            <a:pPr algn="just" eaLnBrk="0" hangingPunct="0"/>
            <a:endParaRPr lang="nl-NL" sz="2400" b="1">
              <a:latin typeface="Times New Roman" pitchFamily="18" charset="0"/>
            </a:endParaRPr>
          </a:p>
          <a:p>
            <a:pPr lvl="3" algn="just" eaLnBrk="0" hangingPunct="0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млеко и млечни производи</a:t>
            </a:r>
          </a:p>
          <a:p>
            <a:pPr algn="just" eaLnBrk="0" hangingPunct="0"/>
            <a:endParaRPr lang="nl-NL" sz="2400" b="1">
              <a:latin typeface="Times New Roman" pitchFamily="18" charset="0"/>
            </a:endParaRPr>
          </a:p>
          <a:p>
            <a:pPr lvl="2" algn="just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nl-NL" sz="2400" b="1" i="1">
                <a:latin typeface="Times New Roman" pitchFamily="18" charset="0"/>
              </a:rPr>
              <a:t>Намирнице биљног порекла</a:t>
            </a:r>
          </a:p>
          <a:p>
            <a:pPr algn="just" eaLnBrk="0" hangingPunct="0"/>
            <a:endParaRPr lang="nl-NL" sz="2400" b="1">
              <a:latin typeface="Times New Roman" pitchFamily="18" charset="0"/>
            </a:endParaRPr>
          </a:p>
          <a:p>
            <a:pPr lvl="3" algn="just" eaLnBrk="0" hangingPunct="0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легуминозе</a:t>
            </a:r>
          </a:p>
          <a:p>
            <a:pPr lvl="3" eaLnBrk="0" hangingPunct="0"/>
            <a:r>
              <a:rPr lang="nl-NL" sz="2400">
                <a:latin typeface="Wingdings" pitchFamily="2" charset="2"/>
                <a:cs typeface="Times New Roman" pitchFamily="18" charset="0"/>
              </a:rPr>
              <a:t>Ø	</a:t>
            </a:r>
            <a:r>
              <a:rPr lang="nl-NL" sz="2400" b="1">
                <a:latin typeface="Times New Roman" pitchFamily="18" charset="0"/>
              </a:rPr>
              <a:t>зелено поврће</a:t>
            </a:r>
          </a:p>
        </p:txBody>
      </p:sp>
    </p:spTree>
    <p:extLst>
      <p:ext uri="{BB962C8B-B14F-4D97-AF65-F5344CB8AC3E}">
        <p14:creationId xmlns:p14="http://schemas.microsoft.com/office/powerpoint/2010/main" xmlns="" val="898509236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3"/>
          <p:cNvSpPr txBox="1">
            <a:spLocks noChangeArrowheads="1"/>
          </p:cNvSpPr>
          <p:nvPr/>
        </p:nvSpPr>
        <p:spPr bwMode="auto">
          <a:xfrm>
            <a:off x="539750" y="1125538"/>
            <a:ext cx="8077200" cy="500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nl-NL" sz="2800" b="1">
                <a:latin typeface="Times New Roman" pitchFamily="18" charset="0"/>
              </a:rPr>
              <a:t>КАЛЦИЈУМ -</a:t>
            </a:r>
            <a:r>
              <a:rPr lang="nl-NL" sz="2800" b="1" i="1">
                <a:latin typeface="Times New Roman" pitchFamily="18" charset="0"/>
              </a:rPr>
              <a:t>Биланс калцијума и потребан унос</a:t>
            </a:r>
          </a:p>
          <a:p>
            <a:pPr algn="just" eaLnBrk="0" hangingPunct="0"/>
            <a:endParaRPr lang="nl-NL" sz="2400" b="1"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Искористљивост калцијума смањује неповољан однос калцијума и фосфора (</a:t>
            </a:r>
            <a:r>
              <a:rPr lang="nl-NL" sz="2800" b="1" i="1">
                <a:latin typeface="Times New Roman" pitchFamily="18" charset="0"/>
              </a:rPr>
              <a:t>већи или мањи од 2:1</a:t>
            </a:r>
            <a:r>
              <a:rPr lang="nl-NL" sz="2800" b="1">
                <a:latin typeface="Times New Roman" pitchFamily="18" charset="0"/>
              </a:rPr>
              <a:t>), присуство веће количине влакана (</a:t>
            </a:r>
            <a:r>
              <a:rPr lang="nl-NL" sz="2800" b="1" i="1">
                <a:latin typeface="Times New Roman" pitchFamily="18" charset="0"/>
              </a:rPr>
              <a:t>фитата, оксалата, танина</a:t>
            </a:r>
            <a:r>
              <a:rPr lang="nl-NL" sz="2800" b="1">
                <a:latin typeface="Times New Roman" pitchFamily="18" charset="0"/>
              </a:rPr>
              <a:t>), смањена концентрација витамина Д.</a:t>
            </a:r>
          </a:p>
          <a:p>
            <a:pPr algn="just" eaLnBrk="0" hangingPunct="0"/>
            <a:endParaRPr lang="nl-NL" b="1">
              <a:latin typeface="Times New Roman" pitchFamily="18" charset="0"/>
            </a:endParaRPr>
          </a:p>
          <a:p>
            <a:pPr algn="just" eaLnBrk="0" hangingPunct="0"/>
            <a:endParaRPr lang="nl-NL" sz="2800" b="1"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Млеко и млечни производи имају најбољу искористљивост калцијума, јер је однос калцијума и фосфора најповољнији!</a:t>
            </a:r>
            <a:endParaRPr lang="en-US" sz="28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5323408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611188" y="1628775"/>
            <a:ext cx="8077200" cy="490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nl-NL" sz="2800" b="1">
                <a:latin typeface="Times New Roman" pitchFamily="18" charset="0"/>
              </a:rPr>
              <a:t>КАЛЦИЈУМ -</a:t>
            </a:r>
            <a:r>
              <a:rPr lang="nl-NL" sz="2800" b="1" i="1">
                <a:latin typeface="Times New Roman" pitchFamily="18" charset="0"/>
              </a:rPr>
              <a:t>Биланс калцијума и потребан унос</a:t>
            </a:r>
          </a:p>
          <a:p>
            <a:pPr algn="just" eaLnBrk="0" hangingPunct="0"/>
            <a:endParaRPr lang="nl-NL" sz="2400" b="1">
              <a:latin typeface="Times New Roman" pitchFamily="18" charset="0"/>
            </a:endParaRPr>
          </a:p>
          <a:p>
            <a:pPr algn="just" eaLnBrk="0" hangingPunct="0"/>
            <a:r>
              <a:rPr lang="nl-NL" sz="2400" b="1">
                <a:latin typeface="Times New Roman" pitchFamily="18" charset="0"/>
              </a:rPr>
              <a:t>Апсорпција калцијума зависи и од старосног доба човека и она је:</a:t>
            </a:r>
          </a:p>
          <a:p>
            <a:pPr algn="just" eaLnBrk="0" hangingPunct="0"/>
            <a:endParaRPr lang="nl-NL" sz="1600" b="1">
              <a:latin typeface="Times New Roman" pitchFamily="18" charset="0"/>
            </a:endParaRPr>
          </a:p>
          <a:p>
            <a:pPr lvl="2" algn="just" eaLnBrk="0" hangingPunct="0"/>
            <a:r>
              <a:rPr lang="nl-NL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70% код младих</a:t>
            </a: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20-40% код одраслих</a:t>
            </a:r>
          </a:p>
          <a:p>
            <a:pPr lvl="2" eaLnBrk="0" hangingPunct="0"/>
            <a:r>
              <a:rPr lang="en-US" sz="24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400" b="1">
                <a:latin typeface="Times New Roman" pitchFamily="18" charset="0"/>
              </a:rPr>
              <a:t>До 20% код старих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Дигестивни тракт је главни регулатор биланса калцијума у организму!</a:t>
            </a:r>
          </a:p>
          <a:p>
            <a:pPr algn="just" eaLnBrk="0" hangingPunct="0"/>
            <a:endParaRPr lang="en-US" sz="1600" b="1">
              <a:latin typeface="Times New Roman" pitchFamily="18" charset="0"/>
            </a:endParaRPr>
          </a:p>
          <a:p>
            <a:pPr algn="just" eaLnBrk="0" hangingPunct="0"/>
            <a:r>
              <a:rPr lang="en-US" sz="2400" b="1">
                <a:latin typeface="Times New Roman" pitchFamily="18" charset="0"/>
              </a:rPr>
              <a:t>Нересорбован калцијум излучује се фецесом,а мање урином.</a:t>
            </a:r>
          </a:p>
        </p:txBody>
      </p:sp>
    </p:spTree>
    <p:extLst>
      <p:ext uri="{BB962C8B-B14F-4D97-AF65-F5344CB8AC3E}">
        <p14:creationId xmlns:p14="http://schemas.microsoft.com/office/powerpoint/2010/main" xmlns="" val="590118018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611188" y="1268413"/>
            <a:ext cx="8077200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nl-NL" sz="2400" b="1">
                <a:latin typeface="Times New Roman" pitchFamily="18" charset="0"/>
              </a:rPr>
              <a:t>КАЛЦИЈУМ -</a:t>
            </a:r>
            <a:r>
              <a:rPr lang="nl-NL" sz="2400" b="1" i="1">
                <a:latin typeface="Times New Roman" pitchFamily="18" charset="0"/>
              </a:rPr>
              <a:t>Биланс калцијума и потребан унос</a:t>
            </a:r>
            <a:endParaRPr lang="nl-NL" sz="2800" b="1" i="1">
              <a:latin typeface="Times New Roman" pitchFamily="18" charset="0"/>
            </a:endParaRPr>
          </a:p>
          <a:p>
            <a:pPr algn="just" eaLnBrk="0" hangingPunct="0"/>
            <a:endParaRPr lang="nl-NL" sz="1600" b="1">
              <a:latin typeface="Times New Roman" pitchFamily="18" charset="0"/>
            </a:endParaRPr>
          </a:p>
          <a:p>
            <a:pPr algn="just" eaLnBrk="0" hangingPunct="0"/>
            <a:r>
              <a:rPr lang="en-US" sz="2000" b="1">
                <a:latin typeface="Times New Roman" pitchFamily="18" charset="0"/>
              </a:rPr>
              <a:t>ДНЕВНЕ ПОТРЕБЕ</a:t>
            </a:r>
          </a:p>
          <a:p>
            <a:pPr algn="just" eaLnBrk="0" hangingPunct="0"/>
            <a:endParaRPr lang="en-US" sz="1400" b="1">
              <a:latin typeface="Times New Roman" pitchFamily="18" charset="0"/>
            </a:endParaRPr>
          </a:p>
          <a:p>
            <a:pPr algn="just" eaLnBrk="0" hangingPunct="0"/>
            <a:r>
              <a:rPr lang="en-US" sz="2000" b="1">
                <a:latin typeface="Times New Roman" pitchFamily="18" charset="0"/>
              </a:rPr>
              <a:t>Зависе од узраста, физиолошког стања, стања здравља. </a:t>
            </a:r>
          </a:p>
          <a:p>
            <a:pPr algn="just" eaLnBrk="0" hangingPunct="0"/>
            <a:endParaRPr lang="en-US" sz="1400" b="1">
              <a:latin typeface="Times New Roman" pitchFamily="18" charset="0"/>
            </a:endParaRPr>
          </a:p>
          <a:p>
            <a:pPr algn="just" eaLnBrk="0" hangingPunct="0"/>
            <a:r>
              <a:rPr lang="en-US" sz="2000" b="1" i="1">
                <a:latin typeface="Times New Roman" pitchFamily="18" charset="0"/>
              </a:rPr>
              <a:t>Препоручен унос</a:t>
            </a:r>
          </a:p>
          <a:p>
            <a:pPr algn="just" eaLnBrk="0" hangingPunct="0"/>
            <a:endParaRPr lang="en-US" sz="1400" b="1">
              <a:latin typeface="Times New Roman" pitchFamily="18" charset="0"/>
            </a:endParaRPr>
          </a:p>
          <a:p>
            <a:pPr lvl="2" algn="just" eaLnBrk="0" hangingPunct="0"/>
            <a:r>
              <a:rPr lang="en-US" sz="20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>
                <a:latin typeface="Times New Roman" pitchFamily="18" charset="0"/>
              </a:rPr>
              <a:t>400 mg новорођенчад до 6 месеци старости</a:t>
            </a:r>
          </a:p>
          <a:p>
            <a:pPr lvl="2" eaLnBrk="0" hangingPunct="0"/>
            <a:r>
              <a:rPr lang="en-US" sz="20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>
                <a:latin typeface="Times New Roman" pitchFamily="18" charset="0"/>
              </a:rPr>
              <a:t>600 mg новорођенчад од 6 месеци до 1 године старости</a:t>
            </a:r>
          </a:p>
          <a:p>
            <a:pPr lvl="2" eaLnBrk="0" hangingPunct="0"/>
            <a:r>
              <a:rPr lang="en-US" sz="20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>
                <a:latin typeface="Times New Roman" pitchFamily="18" charset="0"/>
              </a:rPr>
              <a:t>800 mg деца од 1 -10 година</a:t>
            </a:r>
          </a:p>
          <a:p>
            <a:pPr lvl="2" eaLnBrk="0" hangingPunct="0"/>
            <a:r>
              <a:rPr lang="en-US" sz="20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>
                <a:latin typeface="Times New Roman" pitchFamily="18" charset="0"/>
              </a:rPr>
              <a:t>1000 mg деца од 11-25 година</a:t>
            </a:r>
          </a:p>
          <a:p>
            <a:pPr lvl="2" eaLnBrk="0" hangingPunct="0"/>
            <a:r>
              <a:rPr lang="en-US" sz="20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>
                <a:latin typeface="Times New Roman" pitchFamily="18" charset="0"/>
              </a:rPr>
              <a:t>800-1200 mg одрасли</a:t>
            </a:r>
          </a:p>
          <a:p>
            <a:pPr lvl="2" eaLnBrk="0" hangingPunct="0"/>
            <a:r>
              <a:rPr lang="en-US" sz="2000">
                <a:latin typeface="Symbol" pitchFamily="18" charset="2"/>
                <a:cs typeface="Times New Roman" pitchFamily="18" charset="0"/>
              </a:rPr>
              <a:t>·	</a:t>
            </a:r>
            <a:r>
              <a:rPr lang="en-US" sz="2000" b="1">
                <a:latin typeface="Times New Roman" pitchFamily="18" charset="0"/>
              </a:rPr>
              <a:t>1200 mg труднице, дојиље</a:t>
            </a:r>
          </a:p>
          <a:p>
            <a:pPr algn="just" eaLnBrk="0" hangingPunct="0"/>
            <a:endParaRPr lang="en-US" sz="1400" b="1">
              <a:latin typeface="Times New Roman" pitchFamily="18" charset="0"/>
            </a:endParaRPr>
          </a:p>
          <a:p>
            <a:pPr algn="just" eaLnBrk="0" hangingPunct="0"/>
            <a:r>
              <a:rPr lang="nl-NL" sz="2000" b="1">
                <a:latin typeface="Times New Roman" pitchFamily="18" charset="0"/>
              </a:rPr>
              <a:t>У нашој земљи дневни унос је од 500 mg до 600 mg на дан по становнику.</a:t>
            </a:r>
            <a:endParaRPr lang="en-US" sz="20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9048396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3"/>
          <p:cNvSpPr txBox="1">
            <a:spLocks noChangeArrowheads="1"/>
          </p:cNvSpPr>
          <p:nvPr/>
        </p:nvSpPr>
        <p:spPr bwMode="auto">
          <a:xfrm>
            <a:off x="611188" y="1196975"/>
            <a:ext cx="8077200" cy="543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nl-NL" sz="2800" b="1">
                <a:latin typeface="Times New Roman" pitchFamily="18" charset="0"/>
              </a:rPr>
              <a:t>КАЛЦИЈУМ  И ЗДРАВЉЕ</a:t>
            </a:r>
          </a:p>
          <a:p>
            <a:pPr algn="just" eaLnBrk="0" hangingPunct="0"/>
            <a:endParaRPr lang="nl-NL" sz="1600" b="1" i="1">
              <a:latin typeface="Times New Roman" pitchFamily="18" charset="0"/>
            </a:endParaRPr>
          </a:p>
          <a:p>
            <a:pPr algn="just" eaLnBrk="0" hangingPunct="0"/>
            <a:r>
              <a:rPr lang="nl-NL" sz="2800" b="1" i="1">
                <a:latin typeface="Times New Roman" pitchFamily="18" charset="0"/>
              </a:rPr>
              <a:t>Дефицит</a:t>
            </a:r>
            <a:endParaRPr lang="nl-NL" sz="2800" b="1">
              <a:latin typeface="Times New Roman" pitchFamily="18" charset="0"/>
            </a:endParaRPr>
          </a:p>
          <a:p>
            <a:pPr algn="just" eaLnBrk="0" hangingPunct="0"/>
            <a:endParaRPr lang="nl-NL" b="1"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Недостатак калцијума је чест поремећај нарочито када се уноси храна богата влакнима или када је унос и стварање витамина D недовољан.</a:t>
            </a:r>
          </a:p>
          <a:p>
            <a:pPr algn="just" eaLnBrk="0" hangingPunct="0"/>
            <a:endParaRPr lang="nl-NL" b="1"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Најважнији поремећај је остеопороза (</a:t>
            </a:r>
            <a:r>
              <a:rPr lang="nl-NL" sz="2800" b="1" i="1">
                <a:latin typeface="Times New Roman" pitchFamily="18" charset="0"/>
              </a:rPr>
              <a:t>недовољна густина костију</a:t>
            </a:r>
            <a:r>
              <a:rPr lang="nl-NL" sz="2800" b="1">
                <a:latin typeface="Times New Roman" pitchFamily="18" charset="0"/>
              </a:rPr>
              <a:t>), а може се јавити и рахитис, остеомалација и др.. </a:t>
            </a:r>
          </a:p>
          <a:p>
            <a:pPr algn="just" eaLnBrk="0" hangingPunct="0"/>
            <a:endParaRPr lang="nl-NL" b="1"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Знаци: танке и лако ломљиве кости.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191127715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468313" y="1773238"/>
            <a:ext cx="807720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nl-NL" sz="2800" b="1">
                <a:latin typeface="Times New Roman" pitchFamily="18" charset="0"/>
              </a:rPr>
              <a:t>КАЛЦИЈУМ  И ЗДРАВЉЕ</a:t>
            </a:r>
          </a:p>
          <a:p>
            <a:pPr algn="just" eaLnBrk="0" hangingPunct="0"/>
            <a:endParaRPr lang="nl-NL" sz="2400" b="1" i="1">
              <a:latin typeface="Times New Roman" pitchFamily="18" charset="0"/>
            </a:endParaRPr>
          </a:p>
          <a:p>
            <a:pPr algn="just" eaLnBrk="0" hangingPunct="0"/>
            <a:endParaRPr lang="nl-NL" sz="2400" b="1" i="1">
              <a:latin typeface="Times New Roman" pitchFamily="18" charset="0"/>
            </a:endParaRPr>
          </a:p>
          <a:p>
            <a:pPr algn="just" eaLnBrk="0" hangingPunct="0"/>
            <a:r>
              <a:rPr lang="nl-NL" sz="2800" b="1" i="1">
                <a:latin typeface="Times New Roman" pitchFamily="18" charset="0"/>
              </a:rPr>
              <a:t>Токсичност</a:t>
            </a:r>
            <a:endParaRPr lang="nl-NL" sz="2800" b="1">
              <a:latin typeface="Times New Roman" pitchFamily="18" charset="0"/>
            </a:endParaRPr>
          </a:p>
          <a:p>
            <a:pPr algn="just" eaLnBrk="0" hangingPunct="0"/>
            <a:endParaRPr lang="nl-NL" sz="2800" b="1"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Најчешће настаје због злоупотребе суплемената у превенцији остеопорозе.</a:t>
            </a:r>
          </a:p>
          <a:p>
            <a:pPr algn="just" eaLnBrk="0" hangingPunct="0"/>
            <a:endParaRPr lang="nl-NL" sz="2800" b="1">
              <a:latin typeface="Times New Roman" pitchFamily="18" charset="0"/>
            </a:endParaRPr>
          </a:p>
          <a:p>
            <a:pPr algn="just" eaLnBrk="0" hangingPunct="0"/>
            <a:r>
              <a:rPr lang="nl-NL" sz="2800" b="1">
                <a:latin typeface="Times New Roman" pitchFamily="18" charset="0"/>
              </a:rPr>
              <a:t>Препоручује се да дневни унос не буде већи од 2500 mg на дан код одраслих особа.</a:t>
            </a:r>
            <a:endParaRPr lang="nl-NL" sz="2000" b="1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1904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5535</Words>
  <Application>Microsoft Office PowerPoint</Application>
  <PresentationFormat>On-screen Show (4:3)</PresentationFormat>
  <Paragraphs>1578</Paragraphs>
  <Slides>149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149</vt:i4>
      </vt:variant>
    </vt:vector>
  </HeadingPairs>
  <TitlesOfParts>
    <vt:vector size="150" baseType="lpstr">
      <vt:lpstr>Office Theme</vt:lpstr>
      <vt:lpstr>БРОМАТОЛОГИЈА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  <vt:lpstr>Slide 101</vt:lpstr>
      <vt:lpstr>Slide 102</vt:lpstr>
      <vt:lpstr>Slide 103</vt:lpstr>
      <vt:lpstr>Slide 104</vt:lpstr>
      <vt:lpstr>Slide 105</vt:lpstr>
      <vt:lpstr>Slide 106</vt:lpstr>
      <vt:lpstr>Slide 107</vt:lpstr>
      <vt:lpstr>Slide 108</vt:lpstr>
      <vt:lpstr>Slide 109</vt:lpstr>
      <vt:lpstr>Slide 110</vt:lpstr>
      <vt:lpstr>Slide 111</vt:lpstr>
      <vt:lpstr>Slide 112</vt:lpstr>
      <vt:lpstr>Slide 113</vt:lpstr>
      <vt:lpstr>Slide 114</vt:lpstr>
      <vt:lpstr>Slide 115</vt:lpstr>
      <vt:lpstr>Slide 116</vt:lpstr>
      <vt:lpstr>Slide 117</vt:lpstr>
      <vt:lpstr>Slide 118</vt:lpstr>
      <vt:lpstr>Slide 119</vt:lpstr>
      <vt:lpstr>Slide 120</vt:lpstr>
      <vt:lpstr>Slide 121</vt:lpstr>
      <vt:lpstr>Slide 122</vt:lpstr>
      <vt:lpstr>Slide 123</vt:lpstr>
      <vt:lpstr>Slide 124</vt:lpstr>
      <vt:lpstr>Slide 125</vt:lpstr>
      <vt:lpstr>Slide 126</vt:lpstr>
      <vt:lpstr>Slide 127</vt:lpstr>
      <vt:lpstr>Slide 128</vt:lpstr>
      <vt:lpstr>Slide 129</vt:lpstr>
      <vt:lpstr>Slide 130</vt:lpstr>
      <vt:lpstr>Slide 131</vt:lpstr>
      <vt:lpstr>Slide 132</vt:lpstr>
      <vt:lpstr>Slide 133</vt:lpstr>
      <vt:lpstr>Slide 134</vt:lpstr>
      <vt:lpstr>Slide 135</vt:lpstr>
      <vt:lpstr>Slide 136</vt:lpstr>
      <vt:lpstr>Slide 137</vt:lpstr>
      <vt:lpstr>Slide 138</vt:lpstr>
      <vt:lpstr>Slide 139</vt:lpstr>
      <vt:lpstr>Slide 140</vt:lpstr>
      <vt:lpstr>Slide 141</vt:lpstr>
      <vt:lpstr>Slide 142</vt:lpstr>
      <vt:lpstr>Slide 143</vt:lpstr>
      <vt:lpstr>Slide 144</vt:lpstr>
      <vt:lpstr>Slide 145</vt:lpstr>
      <vt:lpstr>Slide 146</vt:lpstr>
      <vt:lpstr>Slide 147</vt:lpstr>
      <vt:lpstr>Slide 148</vt:lpstr>
      <vt:lpstr>Slide 149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БРОМАТОЛОГИЈА</dc:title>
  <dc:creator>Promocija</dc:creator>
  <cp:lastModifiedBy>nelad</cp:lastModifiedBy>
  <cp:revision>23</cp:revision>
  <dcterms:created xsi:type="dcterms:W3CDTF">2018-09-11T06:18:53Z</dcterms:created>
  <dcterms:modified xsi:type="dcterms:W3CDTF">2020-08-27T23:16:01Z</dcterms:modified>
</cp:coreProperties>
</file>